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822" r:id="rId1"/>
  </p:sldMasterIdLst>
  <p:notesMasterIdLst>
    <p:notesMasterId r:id="rId48"/>
  </p:notesMasterIdLst>
  <p:sldIdLst>
    <p:sldId id="413" r:id="rId2"/>
    <p:sldId id="257" r:id="rId3"/>
    <p:sldId id="258" r:id="rId4"/>
    <p:sldId id="399" r:id="rId5"/>
    <p:sldId id="260" r:id="rId6"/>
    <p:sldId id="261" r:id="rId7"/>
    <p:sldId id="284" r:id="rId8"/>
    <p:sldId id="265" r:id="rId9"/>
    <p:sldId id="266" r:id="rId10"/>
    <p:sldId id="267" r:id="rId11"/>
    <p:sldId id="270" r:id="rId12"/>
    <p:sldId id="291" r:id="rId13"/>
    <p:sldId id="400" r:id="rId14"/>
    <p:sldId id="401" r:id="rId15"/>
    <p:sldId id="402" r:id="rId16"/>
    <p:sldId id="403" r:id="rId17"/>
    <p:sldId id="404" r:id="rId18"/>
    <p:sldId id="405" r:id="rId19"/>
    <p:sldId id="406" r:id="rId20"/>
    <p:sldId id="407" r:id="rId21"/>
    <p:sldId id="297" r:id="rId22"/>
    <p:sldId id="305" r:id="rId23"/>
    <p:sldId id="389" r:id="rId24"/>
    <p:sldId id="408" r:id="rId25"/>
    <p:sldId id="409" r:id="rId26"/>
    <p:sldId id="410" r:id="rId27"/>
    <p:sldId id="302" r:id="rId28"/>
    <p:sldId id="273" r:id="rId29"/>
    <p:sldId id="327" r:id="rId30"/>
    <p:sldId id="268" r:id="rId31"/>
    <p:sldId id="306" r:id="rId32"/>
    <p:sldId id="339" r:id="rId33"/>
    <p:sldId id="340" r:id="rId34"/>
    <p:sldId id="274" r:id="rId35"/>
    <p:sldId id="275" r:id="rId36"/>
    <p:sldId id="321" r:id="rId37"/>
    <p:sldId id="344" r:id="rId38"/>
    <p:sldId id="343" r:id="rId39"/>
    <p:sldId id="276" r:id="rId40"/>
    <p:sldId id="411" r:id="rId41"/>
    <p:sldId id="277" r:id="rId42"/>
    <p:sldId id="298" r:id="rId43"/>
    <p:sldId id="412" r:id="rId44"/>
    <p:sldId id="393" r:id="rId45"/>
    <p:sldId id="395" r:id="rId46"/>
    <p:sldId id="397" r:id="rId4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29" autoAdjust="0"/>
    <p:restoredTop sz="74522" autoAdjust="0"/>
  </p:normalViewPr>
  <p:slideViewPr>
    <p:cSldViewPr snapToGrid="0">
      <p:cViewPr varScale="1">
        <p:scale>
          <a:sx n="62" d="100"/>
          <a:sy n="62" d="100"/>
        </p:scale>
        <p:origin x="1014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</a:rPr>
              <a:t>Click to edit the notes format</a:t>
            </a:r>
          </a:p>
        </p:txBody>
      </p:sp>
      <p:sp>
        <p:nvSpPr>
          <p:cNvPr id="79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&lt;header&gt;</a:t>
            </a:r>
          </a:p>
        </p:txBody>
      </p:sp>
      <p:sp>
        <p:nvSpPr>
          <p:cNvPr id="80" name="PlaceHolder 3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&lt;date/time&gt;</a:t>
            </a:r>
          </a:p>
        </p:txBody>
      </p:sp>
      <p:sp>
        <p:nvSpPr>
          <p:cNvPr id="81" name="PlaceHolder 4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&lt;footer&gt;</a:t>
            </a:r>
          </a:p>
        </p:txBody>
      </p:sp>
      <p:sp>
        <p:nvSpPr>
          <p:cNvPr id="82" name="PlaceHolder 5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410DCD67-B36B-4B9F-860F-841B57C6B8E7}" type="slidenum"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‹#›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/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r>
              <a:rPr lang="en-US" sz="2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</a:rPr>
              <a:t>tecnologías</a:t>
            </a: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</a:rPr>
              <a:t> que </a:t>
            </a:r>
            <a:r>
              <a:rPr lang="en-US" sz="2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</a:rPr>
              <a:t>en</a:t>
            </a: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</a:rPr>
              <a:t> </a:t>
            </a:r>
            <a:r>
              <a:rPr lang="en-US" sz="2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</a:rPr>
              <a:t>tiempo</a:t>
            </a: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</a:rPr>
              <a:t> real </a:t>
            </a:r>
            <a:r>
              <a:rPr lang="en-US" sz="2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</a:rPr>
              <a:t>mejoran</a:t>
            </a: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</a:rPr>
              <a:t> </a:t>
            </a:r>
            <a:r>
              <a:rPr lang="en-US" sz="2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</a:rPr>
              <a:t>diferentes</a:t>
            </a: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</a:rPr>
              <a:t> </a:t>
            </a:r>
            <a:r>
              <a:rPr lang="en-US" sz="2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</a:rPr>
              <a:t>aspectos</a:t>
            </a: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</a:rPr>
              <a:t> del </a:t>
            </a:r>
            <a:r>
              <a:rPr lang="en-US" sz="2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</a:rPr>
              <a:t>juego</a:t>
            </a:r>
            <a:endParaRPr lang="en-US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  <a:p>
            <a:r>
              <a:rPr lang="en-US" sz="2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</a:rPr>
              <a:t>varios</a:t>
            </a: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</a:rPr>
              <a:t> </a:t>
            </a:r>
            <a:r>
              <a:rPr lang="en-US" sz="2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</a:rPr>
              <a:t>deportes</a:t>
            </a: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</a:rPr>
              <a:t> se </a:t>
            </a:r>
            <a:r>
              <a:rPr lang="en-US" sz="2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</a:rPr>
              <a:t>hace</a:t>
            </a: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</a:rPr>
              <a:t> </a:t>
            </a:r>
            <a:r>
              <a:rPr lang="en-US" sz="2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</a:rPr>
              <a:t>uso</a:t>
            </a: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</a:rPr>
              <a:t> </a:t>
            </a:r>
            <a:r>
              <a:rPr lang="en-US" sz="2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</a:rPr>
              <a:t>béisbol</a:t>
            </a: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</a:rPr>
              <a:t>, el </a:t>
            </a:r>
            <a:r>
              <a:rPr lang="en-US" sz="2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</a:rPr>
              <a:t>fútbol</a:t>
            </a: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</a:rPr>
              <a:t>, el </a:t>
            </a:r>
            <a:r>
              <a:rPr lang="en-US" sz="2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</a:rPr>
              <a:t>tenis</a:t>
            </a: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</a:rPr>
              <a:t>, el </a:t>
            </a:r>
            <a:r>
              <a:rPr lang="en-US" sz="2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</a:rPr>
              <a:t>voleibol</a:t>
            </a: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</a:rPr>
              <a:t>, el </a:t>
            </a:r>
            <a:r>
              <a:rPr lang="en-US" sz="2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</a:rPr>
              <a:t>fútbol</a:t>
            </a: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</a:rPr>
              <a:t> americano o </a:t>
            </a:r>
            <a:r>
              <a:rPr lang="en-US" sz="2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</a:rPr>
              <a:t>fútbol</a:t>
            </a: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</a:rPr>
              <a:t> Rugby</a:t>
            </a:r>
          </a:p>
        </p:txBody>
      </p:sp>
      <p:sp>
        <p:nvSpPr>
          <p:cNvPr id="179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520045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/>
          </p:nvPr>
        </p:nvSpPr>
        <p:spPr/>
        <p:txBody>
          <a:bodyPr/>
          <a:lstStyle/>
          <a:p>
            <a:r>
              <a:rPr lang="x-none" altLang="en-US"/>
              <a:t>lanzador de baseball</a:t>
            </a:r>
          </a:p>
          <a:p>
            <a:r>
              <a:rPr lang="x-none" altLang="en-US"/>
              <a:t>caracterizar el lanzamiento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410DCD67-B36B-4B9F-860F-841B57C6B8E7}" type="slidenum"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10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</a:rPr>
              <a:t>más imágenes capturen en un segundo, menos tiempo sensor medir iluminación escena</a:t>
            </a:r>
          </a:p>
          <a:p>
            <a:r>
              <a:rPr lang="x-none" alt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</a:rPr>
              <a:t>i</a:t>
            </a: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</a:rPr>
              <a:t>mágenes más oscuras</a:t>
            </a:r>
          </a:p>
          <a:p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</a:rPr>
              <a:t>importante eliminación de ruido tiempo real</a:t>
            </a:r>
          </a:p>
          <a:p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</a:rPr>
              <a:t>filtro sencillo y efectivo</a:t>
            </a:r>
          </a:p>
          <a:p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</a:rPr>
              <a:t>preserve características imagen (bordes y texturas)</a:t>
            </a:r>
          </a:p>
          <a:p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</a:rPr>
              <a:t>vecindad muy grande texturas pierden definición</a:t>
            </a:r>
          </a:p>
          <a:p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</a:rPr>
              <a:t>filtro varias veces tamaño de ventana pequeño</a:t>
            </a:r>
          </a:p>
        </p:txBody>
      </p:sp>
      <p:sp>
        <p:nvSpPr>
          <p:cNvPr id="203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r>
              <a:rPr lang="x-none" alt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</a:rPr>
              <a:t>entre lanzamiento y lanzamiento</a:t>
            </a:r>
          </a:p>
          <a:p>
            <a:r>
              <a:rPr lang="x-none" alt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</a:rPr>
              <a:t>200 imagenes</a:t>
            </a:r>
          </a:p>
          <a:p>
            <a:r>
              <a:rPr lang="x-none" alt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</a:rPr>
              <a:t>1 segundo</a:t>
            </a:r>
          </a:p>
        </p:txBody>
      </p:sp>
      <p:sp>
        <p:nvSpPr>
          <p:cNvPr id="205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r>
              <a:rPr lang="en-US" sz="2000" b="0" strike="noStrike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sym typeface="+mn-ea"/>
              </a:rPr>
              <a:t>umbral </a:t>
            </a:r>
            <a:r>
              <a:rPr lang="en-US" sz="2000" b="0" strike="noStrike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sym typeface="+mn-ea"/>
              </a:rPr>
              <a:t>adaptativo</a:t>
            </a:r>
            <a:endParaRPr lang="en-US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  <a:p>
            <a:r>
              <a:rPr lang="x-none" altLang="en-US" sz="2000" b="0" strike="noStrike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sym typeface="+mn-ea"/>
              </a:rPr>
              <a:t>diferente iluminacion por pixel</a:t>
            </a:r>
            <a:endParaRPr lang="x-none" altLang="en-US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205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459125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r>
              <a:rPr lang="en-US" sz="2000" b="0" strike="noStrike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sym typeface="+mn-ea"/>
              </a:rPr>
              <a:t>contornos:curva</a:t>
            </a:r>
            <a:r>
              <a:rPr lang="en-US" sz="2000" b="0" strike="noStrike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sym typeface="+mn-ea"/>
              </a:rPr>
              <a:t> que </a:t>
            </a:r>
            <a:r>
              <a:rPr lang="en-US" sz="2000" b="0" strike="noStrike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sym typeface="+mn-ea"/>
              </a:rPr>
              <a:t>une</a:t>
            </a:r>
            <a:r>
              <a:rPr lang="en-US" sz="2000" b="0" strike="noStrike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sym typeface="+mn-ea"/>
              </a:rPr>
              <a:t> </a:t>
            </a:r>
            <a:r>
              <a:rPr lang="en-US" sz="2000" b="0" strike="noStrike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sym typeface="+mn-ea"/>
              </a:rPr>
              <a:t>todos</a:t>
            </a:r>
            <a:r>
              <a:rPr lang="en-US" sz="2000" b="0" strike="noStrike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sym typeface="+mn-ea"/>
              </a:rPr>
              <a:t> </a:t>
            </a:r>
            <a:r>
              <a:rPr lang="en-US" sz="2000" b="0" strike="noStrike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sym typeface="+mn-ea"/>
              </a:rPr>
              <a:t>los</a:t>
            </a:r>
            <a:r>
              <a:rPr lang="en-US" sz="2000" b="0" strike="noStrike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sym typeface="+mn-ea"/>
              </a:rPr>
              <a:t> </a:t>
            </a:r>
            <a:r>
              <a:rPr lang="en-US" sz="2000" b="0" strike="noStrike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sym typeface="+mn-ea"/>
              </a:rPr>
              <a:t>puntos</a:t>
            </a:r>
            <a:r>
              <a:rPr lang="en-US" sz="2000" b="0" strike="noStrike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sym typeface="+mn-ea"/>
              </a:rPr>
              <a:t> </a:t>
            </a:r>
            <a:r>
              <a:rPr lang="en-US" sz="2000" b="0" strike="noStrike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sym typeface="+mn-ea"/>
              </a:rPr>
              <a:t>continuos</a:t>
            </a:r>
            <a:r>
              <a:rPr lang="en-US" sz="2000" b="0" strike="noStrike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sym typeface="+mn-ea"/>
              </a:rPr>
              <a:t> </a:t>
            </a:r>
            <a:r>
              <a:rPr lang="en-US" sz="2000" b="0" strike="noStrike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sym typeface="+mn-ea"/>
              </a:rPr>
              <a:t>teniendo</a:t>
            </a:r>
            <a:r>
              <a:rPr lang="en-US" sz="2000" b="0" strike="noStrike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sym typeface="+mn-ea"/>
              </a:rPr>
              <a:t> el </a:t>
            </a:r>
            <a:r>
              <a:rPr lang="en-US" sz="2000" b="0" strike="noStrike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sym typeface="+mn-ea"/>
              </a:rPr>
              <a:t>mismo</a:t>
            </a:r>
            <a:r>
              <a:rPr lang="en-US" sz="2000" b="0" strike="noStrike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sym typeface="+mn-ea"/>
              </a:rPr>
              <a:t> color o </a:t>
            </a:r>
            <a:r>
              <a:rPr lang="en-US" sz="2000" b="0" strike="noStrike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sym typeface="+mn-ea"/>
              </a:rPr>
              <a:t>intensidad</a:t>
            </a:r>
            <a:r>
              <a:rPr lang="en-US" sz="2000" b="0" strike="noStrike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sym typeface="+mn-ea"/>
              </a:rPr>
              <a:t>. Se </a:t>
            </a:r>
            <a:r>
              <a:rPr lang="en-US" sz="2000" b="0" strike="noStrike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sym typeface="+mn-ea"/>
              </a:rPr>
              <a:t>hallan</a:t>
            </a:r>
            <a:r>
              <a:rPr lang="en-US" sz="2000" b="0" strike="noStrike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sym typeface="+mn-ea"/>
              </a:rPr>
              <a:t> </a:t>
            </a:r>
            <a:r>
              <a:rPr lang="en-US" sz="2000" b="0" strike="noStrike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sym typeface="+mn-ea"/>
              </a:rPr>
              <a:t>sobre</a:t>
            </a:r>
            <a:r>
              <a:rPr lang="en-US" sz="2000" b="0" strike="noStrike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sym typeface="+mn-ea"/>
              </a:rPr>
              <a:t> </a:t>
            </a:r>
            <a:r>
              <a:rPr lang="en-US" sz="2000" b="0" strike="noStrike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sym typeface="+mn-ea"/>
              </a:rPr>
              <a:t>imágenes</a:t>
            </a:r>
            <a:r>
              <a:rPr lang="en-US" sz="2000" b="0" strike="noStrike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sym typeface="+mn-ea"/>
              </a:rPr>
              <a:t> </a:t>
            </a:r>
            <a:r>
              <a:rPr lang="en-US" sz="2000" b="0" strike="noStrike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sym typeface="+mn-ea"/>
              </a:rPr>
              <a:t>binarias</a:t>
            </a:r>
            <a:endParaRPr lang="x-none" altLang="en-US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205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9444066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r>
              <a:rPr lang="en-US" sz="2000" b="0" strike="noStrike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sym typeface="+mn-ea"/>
              </a:rPr>
              <a:t>características</a:t>
            </a:r>
            <a:r>
              <a:rPr lang="en-US" sz="2000" b="0" strike="noStrike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sym typeface="+mn-ea"/>
              </a:rPr>
              <a:t> </a:t>
            </a:r>
            <a:r>
              <a:rPr lang="en-US" sz="2000" b="0" strike="noStrike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sym typeface="+mn-ea"/>
              </a:rPr>
              <a:t>geométricas</a:t>
            </a:r>
            <a:endParaRPr lang="en-US" sz="2000" b="0" strike="noStrike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  <a:sym typeface="+mn-ea"/>
            </a:endParaRPr>
          </a:p>
          <a:p>
            <a:r>
              <a:rPr lang="en-US" sz="2000" b="0" strike="noStrike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sym typeface="+mn-ea"/>
              </a:rPr>
              <a:t>Filtrado</a:t>
            </a:r>
            <a:r>
              <a:rPr lang="en-US" sz="2000" b="0" strike="noStrike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sym typeface="+mn-ea"/>
              </a:rPr>
              <a:t> </a:t>
            </a:r>
            <a:r>
              <a:rPr lang="en-US" sz="2000" b="0" strike="noStrike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sym typeface="+mn-ea"/>
              </a:rPr>
              <a:t>por</a:t>
            </a:r>
            <a:r>
              <a:rPr lang="en-US" sz="2000" b="0" strike="noStrike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sym typeface="+mn-ea"/>
              </a:rPr>
              <a:t> </a:t>
            </a:r>
            <a:r>
              <a:rPr lang="en-US" sz="2000" b="0" strike="noStrike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sym typeface="+mn-ea"/>
              </a:rPr>
              <a:t>área</a:t>
            </a:r>
            <a:endParaRPr lang="en-US" sz="2000" b="0" strike="noStrike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  <a:sym typeface="+mn-ea"/>
            </a:endParaRPr>
          </a:p>
          <a:p>
            <a:r>
              <a:rPr lang="x-none" altLang="en-US" sz="2000" b="0" strike="noStrike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sym typeface="+mn-ea"/>
              </a:rPr>
              <a:t>porcentual en relacion al area de la imagen</a:t>
            </a:r>
            <a:endParaRPr lang="x-none" altLang="en-US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  <a:p>
            <a:r>
              <a:rPr lang="x-none" altLang="en-US" sz="2000" b="0" strike="noStrike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sym typeface="+mn-ea"/>
              </a:rPr>
              <a:t>funciona a distintas resoluciones</a:t>
            </a:r>
            <a:endParaRPr lang="x-none" altLang="en-US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205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354959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r>
              <a:rPr lang="en-US" sz="2000" b="0" strike="noStrike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sym typeface="+mn-ea"/>
              </a:rPr>
              <a:t>Filtrado</a:t>
            </a:r>
            <a:r>
              <a:rPr lang="en-US" sz="2000" b="0" strike="noStrike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sym typeface="+mn-ea"/>
              </a:rPr>
              <a:t> </a:t>
            </a:r>
            <a:r>
              <a:rPr lang="en-US" sz="2000" b="0" strike="noStrike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sym typeface="+mn-ea"/>
              </a:rPr>
              <a:t>por</a:t>
            </a:r>
            <a:r>
              <a:rPr lang="en-US" sz="2000" b="0" strike="noStrike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sym typeface="+mn-ea"/>
              </a:rPr>
              <a:t> </a:t>
            </a:r>
            <a:r>
              <a:rPr lang="en-US" sz="2000" b="0" strike="noStrike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sym typeface="+mn-ea"/>
              </a:rPr>
              <a:t>número</a:t>
            </a:r>
            <a:r>
              <a:rPr lang="en-US" sz="2000" b="0" strike="noStrike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sym typeface="+mn-ea"/>
              </a:rPr>
              <a:t> de </a:t>
            </a:r>
            <a:r>
              <a:rPr lang="en-US" sz="2000" b="0" strike="noStrike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sym typeface="+mn-ea"/>
              </a:rPr>
              <a:t>lados</a:t>
            </a:r>
            <a:endParaRPr lang="en-US" sz="2000" b="0" strike="noStrike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  <a:sym typeface="+mn-ea"/>
            </a:endParaRPr>
          </a:p>
          <a:p>
            <a:r>
              <a:rPr lang="x-none" alt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sym typeface="+mn-ea"/>
              </a:rPr>
              <a:t>5 lados</a:t>
            </a:r>
          </a:p>
        </p:txBody>
      </p:sp>
      <p:sp>
        <p:nvSpPr>
          <p:cNvPr id="205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1142452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r>
              <a:rPr lang="en-US" sz="2000" b="0" strike="noStrike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sym typeface="+mn-ea"/>
              </a:rPr>
              <a:t>Filtrado</a:t>
            </a:r>
            <a:r>
              <a:rPr lang="en-US" sz="2000" b="0" strike="noStrike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sym typeface="+mn-ea"/>
              </a:rPr>
              <a:t> de </a:t>
            </a:r>
            <a:r>
              <a:rPr lang="en-US" sz="2000" b="0" strike="noStrike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sym typeface="+mn-ea"/>
              </a:rPr>
              <a:t>relación</a:t>
            </a:r>
            <a:r>
              <a:rPr lang="en-US" sz="2000" b="0" strike="noStrike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sym typeface="+mn-ea"/>
              </a:rPr>
              <a:t> entre </a:t>
            </a:r>
            <a:r>
              <a:rPr lang="en-US" sz="2000" b="0" strike="noStrike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sym typeface="+mn-ea"/>
              </a:rPr>
              <a:t>los</a:t>
            </a:r>
            <a:r>
              <a:rPr lang="en-US" sz="2000" b="0" strike="noStrike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sym typeface="+mn-ea"/>
              </a:rPr>
              <a:t> </a:t>
            </a:r>
            <a:r>
              <a:rPr lang="en-US" sz="2000" b="0" strike="noStrike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sym typeface="+mn-ea"/>
              </a:rPr>
              <a:t>lados</a:t>
            </a:r>
            <a:endParaRPr lang="en-US" sz="2000" b="0" strike="noStrike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  <a:sym typeface="+mn-ea"/>
            </a:endParaRPr>
          </a:p>
          <a:p>
            <a:r>
              <a:rPr lang="x-none" altLang="en-US" sz="2000" b="0" strike="noStrike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sym typeface="+mn-ea"/>
              </a:rPr>
              <a:t>2 pares de lados iguales</a:t>
            </a:r>
            <a:endParaRPr lang="x-none" altLang="en-US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  <a:sym typeface="+mn-ea"/>
            </a:endParaRPr>
          </a:p>
        </p:txBody>
      </p:sp>
      <p:sp>
        <p:nvSpPr>
          <p:cNvPr id="205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7945894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r>
              <a:rPr lang="en-US" sz="2000" b="0" strike="noStrike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sym typeface="+mn-ea"/>
              </a:rPr>
              <a:t>Refinado</a:t>
            </a:r>
            <a:r>
              <a:rPr lang="en-US" sz="2000" b="0" strike="noStrike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sym typeface="+mn-ea"/>
              </a:rPr>
              <a:t> de </a:t>
            </a:r>
            <a:r>
              <a:rPr lang="en-US" sz="2000" b="0" strike="noStrike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sym typeface="+mn-ea"/>
              </a:rPr>
              <a:t>bordes</a:t>
            </a:r>
            <a:r>
              <a:rPr lang="en-US" sz="2000" b="0" strike="noStrike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sym typeface="+mn-ea"/>
              </a:rPr>
              <a:t> (</a:t>
            </a:r>
            <a:r>
              <a:rPr lang="en-US" sz="2000" b="0" strike="noStrike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sym typeface="+mn-ea"/>
              </a:rPr>
              <a:t>encontrando</a:t>
            </a:r>
            <a:r>
              <a:rPr lang="en-US" sz="2000" b="0" strike="noStrike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sym typeface="+mn-ea"/>
              </a:rPr>
              <a:t> la </a:t>
            </a:r>
            <a:r>
              <a:rPr lang="en-US" sz="2000" b="0" strike="noStrike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sym typeface="+mn-ea"/>
              </a:rPr>
              <a:t>ubicación</a:t>
            </a:r>
            <a:r>
              <a:rPr lang="en-US" sz="2000" b="0" strike="noStrike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sym typeface="+mn-ea"/>
              </a:rPr>
              <a:t> </a:t>
            </a:r>
            <a:r>
              <a:rPr lang="en-US" sz="2000" b="0" strike="noStrike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sym typeface="+mn-ea"/>
              </a:rPr>
              <a:t>precisa</a:t>
            </a:r>
            <a:r>
              <a:rPr lang="en-US" sz="2000" b="0" strike="noStrike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sym typeface="+mn-ea"/>
              </a:rPr>
              <a:t> de las </a:t>
            </a:r>
            <a:r>
              <a:rPr lang="en-US" sz="2000" b="0" strike="noStrike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sym typeface="+mn-ea"/>
              </a:rPr>
              <a:t>esquinas</a:t>
            </a:r>
            <a:r>
              <a:rPr lang="en-US" sz="2000" b="0" strike="noStrike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sym typeface="+mn-ea"/>
              </a:rPr>
              <a:t>)</a:t>
            </a:r>
          </a:p>
          <a:p>
            <a:r>
              <a:rPr lang="x-none" altLang="en-US" sz="2000" b="0" strike="noStrike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sym typeface="+mn-ea"/>
              </a:rPr>
              <a:t>calculo del borde sub pixel</a:t>
            </a:r>
          </a:p>
          <a:p>
            <a:r>
              <a:rPr lang="x-none" altLang="en-US" sz="2000" b="0" strike="noStrike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sym typeface="+mn-ea"/>
              </a:rPr>
              <a:t>gradiente de imagen en una ventana</a:t>
            </a:r>
            <a:endParaRPr lang="x-none" altLang="en-US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  <a:sym typeface="+mn-ea"/>
            </a:endParaRPr>
          </a:p>
        </p:txBody>
      </p:sp>
      <p:sp>
        <p:nvSpPr>
          <p:cNvPr id="205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631140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r>
              <a:rPr lang="en-US" sz="2000" b="0" strike="noStrike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sym typeface="+mn-ea"/>
              </a:rPr>
              <a:t>Filtrado</a:t>
            </a:r>
            <a:r>
              <a:rPr lang="en-US" sz="2000" b="0" strike="noStrike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sym typeface="+mn-ea"/>
              </a:rPr>
              <a:t> </a:t>
            </a:r>
            <a:r>
              <a:rPr lang="en-US" sz="2000" b="0" strike="noStrike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sym typeface="+mn-ea"/>
              </a:rPr>
              <a:t>por</a:t>
            </a:r>
            <a:r>
              <a:rPr lang="en-US" sz="2000" b="0" strike="noStrike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sym typeface="+mn-ea"/>
              </a:rPr>
              <a:t> </a:t>
            </a:r>
            <a:r>
              <a:rPr lang="en-US" sz="2000" b="0" strike="noStrike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sym typeface="+mn-ea"/>
              </a:rPr>
              <a:t>ángulos</a:t>
            </a:r>
            <a:endParaRPr lang="en-US" sz="2000" b="0" strike="noStrike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  <a:sym typeface="+mn-ea"/>
            </a:endParaRPr>
          </a:p>
          <a:p>
            <a:r>
              <a:rPr lang="x-none" altLang="en-US" sz="2000" b="0" strike="noStrike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sym typeface="+mn-ea"/>
              </a:rPr>
              <a:t>3 de 90 grados</a:t>
            </a:r>
          </a:p>
          <a:p>
            <a:r>
              <a:rPr lang="x-none" altLang="en-US" sz="2000" b="0" strike="noStrike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sym typeface="+mn-ea"/>
              </a:rPr>
              <a:t>2 de 135 grados</a:t>
            </a:r>
            <a:endParaRPr lang="x-none" altLang="en-US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205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191573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181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r>
              <a:rPr lang="en-US" sz="2000" b="0" strike="noStrike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sym typeface="+mn-ea"/>
              </a:rPr>
              <a:t>valores</a:t>
            </a:r>
            <a:r>
              <a:rPr lang="en-US" sz="2000" b="0" strike="noStrike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sym typeface="+mn-ea"/>
              </a:rPr>
              <a:t> que </a:t>
            </a:r>
            <a:r>
              <a:rPr lang="en-US" sz="2000" b="0" strike="noStrike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sym typeface="+mn-ea"/>
              </a:rPr>
              <a:t>definen</a:t>
            </a:r>
            <a:r>
              <a:rPr lang="en-US" sz="2000" b="0" strike="noStrike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sym typeface="+mn-ea"/>
              </a:rPr>
              <a:t> </a:t>
            </a:r>
            <a:r>
              <a:rPr lang="en-US" sz="2000" b="0" strike="noStrike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sym typeface="+mn-ea"/>
              </a:rPr>
              <a:t>su</a:t>
            </a:r>
            <a:r>
              <a:rPr lang="en-US" sz="2000" b="0" strike="noStrike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sym typeface="+mn-ea"/>
              </a:rPr>
              <a:t> </a:t>
            </a:r>
            <a:r>
              <a:rPr lang="en-US" sz="2000" b="0" strike="noStrike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sym typeface="+mn-ea"/>
              </a:rPr>
              <a:t>posición</a:t>
            </a:r>
            <a:r>
              <a:rPr lang="en-US" sz="2000" b="0" strike="noStrike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sym typeface="+mn-ea"/>
              </a:rPr>
              <a:t> son </a:t>
            </a:r>
            <a:r>
              <a:rPr lang="en-US" sz="2000" b="0" strike="noStrike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sym typeface="+mn-ea"/>
              </a:rPr>
              <a:t>promediados</a:t>
            </a:r>
            <a:endParaRPr lang="x-none" altLang="en-US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205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5027196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r>
              <a:rPr lang="x-none" altLang="en-US" sz="2000" b="0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sym typeface="+mn-ea"/>
              </a:rPr>
              <a:t>4 puntos conocidos imagen original</a:t>
            </a:r>
          </a:p>
          <a:p>
            <a:r>
              <a:rPr lang="x-none" altLang="en-US" sz="2000" b="0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sym typeface="+mn-ea"/>
              </a:rPr>
              <a:t>posicion imagen resultante</a:t>
            </a:r>
          </a:p>
          <a:p>
            <a:r>
              <a:rPr lang="en-US" sz="2000" b="0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sym typeface="+mn-ea"/>
              </a:rPr>
              <a:t>Rectificación de Home Plate, vista top-down</a:t>
            </a:r>
            <a:endParaRPr lang="x-none" alt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205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r>
              <a:rPr lang="x-none" altLang="en-US" sz="2000" b="0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sym typeface="+mn-ea"/>
              </a:rPr>
              <a:t>en el sistema home plate siempre es puesto en una misma posicion</a:t>
            </a:r>
          </a:p>
          <a:p>
            <a:r>
              <a:rPr lang="x-none" alt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</a:rPr>
              <a:t>no importa la posicion de la camara</a:t>
            </a:r>
          </a:p>
        </p:txBody>
      </p:sp>
      <p:sp>
        <p:nvSpPr>
          <p:cNvPr id="205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r>
              <a:rPr lang="x-none" alt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</a:rPr>
              <a:t>sobre la imagen transformada</a:t>
            </a:r>
          </a:p>
        </p:txBody>
      </p:sp>
      <p:sp>
        <p:nvSpPr>
          <p:cNvPr id="207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r>
              <a:rPr lang="en-US" sz="2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</a:rPr>
              <a:t>Mezcla</a:t>
            </a: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</a:rPr>
              <a:t> </a:t>
            </a:r>
            <a:r>
              <a:rPr lang="en-US" sz="2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</a:rPr>
              <a:t>Gaussiana</a:t>
            </a: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</a:rPr>
              <a:t> </a:t>
            </a:r>
            <a:r>
              <a:rPr lang="en-US" sz="2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</a:rPr>
              <a:t>ventajas</a:t>
            </a: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</a:rPr>
              <a:t> </a:t>
            </a:r>
            <a:r>
              <a:rPr lang="en-US" sz="2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</a:rPr>
              <a:t>en</a:t>
            </a: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</a:rPr>
              <a:t> un </a:t>
            </a:r>
            <a:r>
              <a:rPr lang="en-US" sz="2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</a:rPr>
              <a:t>ambiente</a:t>
            </a: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</a:rPr>
              <a:t> de </a:t>
            </a:r>
            <a:r>
              <a:rPr lang="en-US" sz="2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</a:rPr>
              <a:t>exteriores</a:t>
            </a:r>
            <a:endParaRPr lang="en-US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  <a:p>
            <a:r>
              <a:rPr lang="en-US" sz="2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</a:rPr>
              <a:t>modelado</a:t>
            </a: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</a:rPr>
              <a:t> de </a:t>
            </a:r>
            <a:r>
              <a:rPr lang="en-US" sz="2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</a:rPr>
              <a:t>fondo</a:t>
            </a: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</a:rPr>
              <a:t> se </a:t>
            </a:r>
            <a:r>
              <a:rPr lang="en-US" sz="2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</a:rPr>
              <a:t>realiza</a:t>
            </a: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</a:rPr>
              <a:t> </a:t>
            </a:r>
            <a:r>
              <a:rPr lang="en-US" sz="2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</a:rPr>
              <a:t>como</a:t>
            </a: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</a:rPr>
              <a:t> un </a:t>
            </a:r>
            <a:r>
              <a:rPr lang="en-US" sz="2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</a:rPr>
              <a:t>fenómeno</a:t>
            </a: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</a:rPr>
              <a:t> </a:t>
            </a:r>
            <a:r>
              <a:rPr lang="en-US" sz="2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</a:rPr>
              <a:t>estadístico</a:t>
            </a: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</a:rPr>
              <a:t> (</a:t>
            </a:r>
            <a:r>
              <a:rPr lang="en-US" sz="2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</a:rPr>
              <a:t>aleatorio</a:t>
            </a: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</a:rPr>
              <a:t>) </a:t>
            </a:r>
            <a:r>
              <a:rPr lang="en-US" sz="2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</a:rPr>
              <a:t>en</a:t>
            </a: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</a:rPr>
              <a:t> </a:t>
            </a:r>
            <a:r>
              <a:rPr lang="en-US" sz="2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</a:rPr>
              <a:t>lugar</a:t>
            </a: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</a:rPr>
              <a:t> de </a:t>
            </a:r>
            <a:r>
              <a:rPr lang="en-US" sz="2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</a:rPr>
              <a:t>una</a:t>
            </a: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</a:rPr>
              <a:t> </a:t>
            </a:r>
            <a:r>
              <a:rPr lang="en-US" sz="2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</a:rPr>
              <a:t>constante</a:t>
            </a:r>
            <a:endParaRPr lang="en-US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207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2663153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r>
              <a:rPr lang="en-US" sz="2000" b="0" strike="noStrike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sym typeface="+mn-ea"/>
              </a:rPr>
              <a:t>APERTURA. Kernel un </a:t>
            </a:r>
            <a:r>
              <a:rPr lang="en-US" sz="2000" b="0" strike="noStrike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sym typeface="+mn-ea"/>
              </a:rPr>
              <a:t>círculo</a:t>
            </a:r>
            <a:endParaRPr lang="en-US" sz="2000" b="0" strike="noStrike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  <a:sym typeface="+mn-ea"/>
            </a:endParaRPr>
          </a:p>
          <a:p>
            <a:r>
              <a:rPr lang="x-none" alt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</a:rPr>
              <a:t>ruido dejo BS</a:t>
            </a:r>
          </a:p>
        </p:txBody>
      </p:sp>
      <p:sp>
        <p:nvSpPr>
          <p:cNvPr id="207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9203817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r>
              <a:rPr lang="en-US" sz="2000" b="0" strike="noStrike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sym typeface="+mn-ea"/>
              </a:rPr>
              <a:t>filtro</a:t>
            </a:r>
            <a:r>
              <a:rPr lang="en-US" sz="2000" b="0" strike="noStrike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sym typeface="+mn-ea"/>
              </a:rPr>
              <a:t> </a:t>
            </a:r>
            <a:r>
              <a:rPr lang="en-US" sz="2000" b="0" strike="noStrike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sym typeface="+mn-ea"/>
              </a:rPr>
              <a:t>por</a:t>
            </a:r>
            <a:r>
              <a:rPr lang="en-US" sz="2000" b="0" strike="noStrike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sym typeface="+mn-ea"/>
              </a:rPr>
              <a:t> radio</a:t>
            </a:r>
          </a:p>
          <a:p>
            <a:r>
              <a:rPr lang="x-none" altLang="en-US" sz="2000" b="0" strike="noStrike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sym typeface="+mn-ea"/>
              </a:rPr>
              <a:t>es porcentual se adapta a cualquier resolucion</a:t>
            </a:r>
            <a:endParaRPr lang="x-none" altLang="en-US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207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8962762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207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r>
              <a:rPr lang="x-none" altLang="en-US" sz="2000" b="0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sym typeface="+mn-ea"/>
              </a:rPr>
              <a:t>falsos positivos</a:t>
            </a:r>
          </a:p>
          <a:p>
            <a:r>
              <a:rPr lang="en-US" sz="2000" b="0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sym typeface="+mn-ea"/>
              </a:rPr>
              <a:t>hallar una función que aproxime </a:t>
            </a:r>
            <a:r>
              <a:rPr lang="x-none" altLang="en-US" sz="2000" b="0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sym typeface="+mn-ea"/>
              </a:rPr>
              <a:t>no outliers</a:t>
            </a:r>
            <a:endParaRPr lang="x-none" alt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  <a:sym typeface="+mn-ea"/>
            </a:endParaRPr>
          </a:p>
          <a:p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</a:rPr>
              <a:t>RANSAC método iterativo para calcular parámetros modelo matemático conjunto de datos observados contiene </a:t>
            </a:r>
            <a:r>
              <a:rPr lang="x-none" alt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</a:rPr>
              <a:t>outliers</a:t>
            </a:r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209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</a:rPr>
              <a:t>funciones cuadráticas buenas aprox de puntos distancia pequeña</a:t>
            </a:r>
          </a:p>
          <a:p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</a:rPr>
              <a:t>(</a:t>
            </a:r>
            <a:r>
              <a:rPr lang="x-none" alt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</a:rPr>
              <a:t>resolucion 320x240 es pequeña</a:t>
            </a: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</a:rPr>
              <a:t>)</a:t>
            </a:r>
          </a:p>
        </p:txBody>
      </p:sp>
      <p:sp>
        <p:nvSpPr>
          <p:cNvPr id="209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</a:rPr>
              <a:t>PITCHf/x,</a:t>
            </a:r>
            <a:r>
              <a:rPr lang="x-none" alt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</a:rPr>
              <a:t>2006</a:t>
            </a: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</a:rPr>
              <a:t> sistema </a:t>
            </a:r>
            <a:r>
              <a:rPr lang="x-none" alt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</a:rPr>
              <a:t>basado 3 camaras </a:t>
            </a: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</a:rPr>
              <a:t>que rastrea y registra digitalmente en vivo la trayectoria completa de los lanzamientos</a:t>
            </a:r>
          </a:p>
          <a:p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</a:rPr>
              <a:t>con una pulgada de precisión</a:t>
            </a:r>
          </a:p>
          <a:p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</a:rPr>
              <a:t>se usa para determinar el tipo de lanzamiento</a:t>
            </a:r>
          </a:p>
          <a:p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</a:rPr>
              <a:t>calificar y proporcionar retroalimentación a los árbitros</a:t>
            </a:r>
          </a:p>
          <a:p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</a:rPr>
              <a:t>la precisión de los árbitros ha mejorado</a:t>
            </a:r>
          </a:p>
        </p:txBody>
      </p:sp>
      <p:sp>
        <p:nvSpPr>
          <p:cNvPr id="183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</a:rPr>
              <a:t>área sobre el Home Plate</a:t>
            </a:r>
          </a:p>
          <a:p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</a:rPr>
              <a:t>punto medio entre los hombros de un bateador y la parte superior de los pantalones del uniforme</a:t>
            </a:r>
          </a:p>
          <a:p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</a:rPr>
              <a:t>un punto justo debajo de la rótula</a:t>
            </a:r>
          </a:p>
          <a:p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  <a:p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</a:rPr>
              <a:t>diseñada para ciertos análisis que se realizan luego de un partido de béisbol</a:t>
            </a:r>
          </a:p>
          <a:p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</a:rPr>
              <a:t>altura fija bateadores de 6 pies</a:t>
            </a:r>
          </a:p>
        </p:txBody>
      </p:sp>
      <p:sp>
        <p:nvSpPr>
          <p:cNvPr id="199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</a:rPr>
              <a:t>pelota pasó por encima de Home Plate o no</a:t>
            </a:r>
            <a:r>
              <a:rPr lang="x-none" alt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</a:rPr>
              <a:t>?</a:t>
            </a:r>
          </a:p>
          <a:p>
            <a:endParaRPr lang="x-none" alt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209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r>
              <a:rPr lang="x-none" alt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</a:rPr>
              <a:t>Otro dato interesa conocer es altura pasó la pelota encima Home Plate</a:t>
            </a:r>
          </a:p>
          <a:p>
            <a:r>
              <a:rPr lang="x-none" alt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</a:rPr>
              <a:t>camera_high_cm =&gt; altura a la que se encuentra la cámara del piso</a:t>
            </a:r>
          </a:p>
          <a:p>
            <a:r>
              <a:rPr lang="x-none" alt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</a:rPr>
              <a:t>ball_diameter_pixels =&gt; en el suelo</a:t>
            </a:r>
          </a:p>
          <a:p>
            <a:r>
              <a:rPr lang="x-none" alt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</a:rPr>
              <a:t>ball_pixels =&gt; diametro pelota pasa justo encima HomePlate</a:t>
            </a:r>
          </a:p>
          <a:p>
            <a:endParaRPr lang="x-none" alt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209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r>
              <a:rPr lang="x-none" alt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</a:rPr>
              <a:t>Determinado si fue strike o bola</a:t>
            </a:r>
          </a:p>
          <a:p>
            <a:r>
              <a:rPr lang="x-none" alt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</a:rPr>
              <a:t>distancia una pelota a la otra y la velocidad de captura fps</a:t>
            </a:r>
          </a:p>
          <a:p>
            <a:endParaRPr lang="x-none" alt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209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</a:rPr>
              <a:t>dos escenarios: aire libre (imagen limpia) .... ilumninacion variable</a:t>
            </a:r>
          </a:p>
        </p:txBody>
      </p:sp>
      <p:sp>
        <p:nvSpPr>
          <p:cNvPr id="211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</a:rPr>
              <a:t>características geométricas</a:t>
            </a:r>
          </a:p>
          <a:p>
            <a:r>
              <a:rPr lang="en-US" sz="2000" b="0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sym typeface="+mn-ea"/>
              </a:rPr>
              <a:t>objeto se interpone entre la cámara y el Home NO DETECCION</a:t>
            </a:r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  <a:p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</a:rPr>
              <a:t>mascota escenario poco probable ubicación del receptor</a:t>
            </a:r>
          </a:p>
          <a:p>
            <a:r>
              <a:rPr lang="en-US" sz="2000" b="0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sym typeface="+mn-ea"/>
              </a:rPr>
              <a:t>pelota no es un problema (lanzamiento y lanzamiento)</a:t>
            </a:r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213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r>
              <a:rPr lang="x-none" altLang="en-US" sz="2000" b="0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sym typeface="+mn-ea"/>
              </a:rPr>
              <a:t>para obtención imágenes utilizaron generación conjunto de prueba</a:t>
            </a:r>
          </a:p>
          <a:p>
            <a:r>
              <a:rPr lang="x-none" altLang="en-US" sz="2000" b="0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sym typeface="+mn-ea"/>
              </a:rPr>
              <a:t>construyó estructura conformada por dos trípodes de 2,25 metros de altura</a:t>
            </a:r>
          </a:p>
          <a:p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</a:rPr>
              <a:t>tabla de 2,20 metros de largo donde fue colocada la cámara</a:t>
            </a:r>
          </a:p>
          <a:p>
            <a:r>
              <a:rPr lang="x-none" altLang="en-US" sz="2000" b="0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sym typeface="+mn-ea"/>
              </a:rPr>
              <a:t>estructura posicionada encima Home Plate</a:t>
            </a:r>
            <a:endParaRPr lang="x-none" alt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213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r>
              <a:rPr lang="x-none" altLang="en-US" sz="2000" b="0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sym typeface="+mn-ea"/>
              </a:rPr>
              <a:t>QVGA (PlayStation Eye)</a:t>
            </a:r>
          </a:p>
          <a:p>
            <a:r>
              <a:rPr lang="x-none" altLang="en-US" sz="2000" b="0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sym typeface="+mn-ea"/>
              </a:rPr>
              <a:t>HD</a:t>
            </a:r>
            <a:r>
              <a:rPr lang="en-US" sz="2000" b="0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sym typeface="+mn-ea"/>
              </a:rPr>
              <a:t> y </a:t>
            </a:r>
            <a:r>
              <a:rPr lang="x-none" altLang="en-US" sz="2000" b="0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sym typeface="+mn-ea"/>
              </a:rPr>
              <a:t>FullHD (</a:t>
            </a: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</a:rPr>
              <a:t>SmartPhone OnePlus 5T</a:t>
            </a:r>
            <a:r>
              <a:rPr lang="x-none" alt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</a:rPr>
              <a:t>)</a:t>
            </a:r>
          </a:p>
          <a:p>
            <a:r>
              <a:rPr lang="x-none" alt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</a:rPr>
              <a:t>comparar resultados obtenidos cámara PlayStation Eye</a:t>
            </a:r>
          </a:p>
          <a:p>
            <a:r>
              <a:rPr lang="x-none" alt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</a:rPr>
              <a:t>lanzamientos realizados SEDER</a:t>
            </a:r>
          </a:p>
        </p:txBody>
      </p:sp>
      <p:sp>
        <p:nvSpPr>
          <p:cNvPr id="213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r>
              <a:rPr lang="en-US" sz="2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</a:rPr>
              <a:t>herramienta</a:t>
            </a: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</a:rPr>
              <a:t> </a:t>
            </a:r>
            <a:r>
              <a:rPr lang="en-US" sz="2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</a:rPr>
              <a:t>permite</a:t>
            </a: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</a:rPr>
              <a:t> </a:t>
            </a:r>
            <a:r>
              <a:rPr lang="en-US" sz="2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</a:rPr>
              <a:t>seleccionar</a:t>
            </a: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</a:rPr>
              <a:t> </a:t>
            </a:r>
            <a:r>
              <a:rPr lang="en-US" sz="2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</a:rPr>
              <a:t>manualmente</a:t>
            </a: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</a:rPr>
              <a:t> </a:t>
            </a:r>
            <a:r>
              <a:rPr lang="en-US" sz="2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</a:rPr>
              <a:t>posición</a:t>
            </a: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</a:rPr>
              <a:t> </a:t>
            </a:r>
            <a:r>
              <a:rPr lang="x-none" alt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</a:rPr>
              <a:t>pelota</a:t>
            </a:r>
          </a:p>
          <a:p>
            <a:r>
              <a:rPr lang="x-none" alt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</a:rPr>
              <a:t>y la guarda en un fihero JSON</a:t>
            </a:r>
          </a:p>
          <a:p>
            <a:r>
              <a:rPr lang="x-none" alt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</a:rPr>
              <a:t>key </a:t>
            </a:r>
            <a:r>
              <a:rPr lang="x-none" altLang="en-US" sz="2000" b="0" strike="noStrike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sym typeface="+mn-ea"/>
              </a:rPr>
              <a:t>name </a:t>
            </a:r>
            <a:r>
              <a:rPr lang="x-none" alt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</a:rPr>
              <a:t>frame</a:t>
            </a:r>
          </a:p>
          <a:p>
            <a:r>
              <a:rPr lang="x-none" alt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</a:rPr>
              <a:t>value coordenadas de la pelota en la imagen y el radio</a:t>
            </a:r>
          </a:p>
          <a:p>
            <a:r>
              <a:rPr lang="x-none" alt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</a:rPr>
              <a:t>permite comparar posicion sistema</a:t>
            </a:r>
          </a:p>
        </p:txBody>
      </p:sp>
      <p:sp>
        <p:nvSpPr>
          <p:cNvPr id="213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r>
              <a:rPr lang="x-none" alt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</a:rPr>
              <a:t>QVGA</a:t>
            </a: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</a:rPr>
              <a:t>, </a:t>
            </a:r>
            <a:r>
              <a:rPr lang="x-none" alt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</a:rPr>
              <a:t>HD</a:t>
            </a: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</a:rPr>
              <a:t> y </a:t>
            </a:r>
            <a:r>
              <a:rPr lang="x-none" alt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</a:rPr>
              <a:t>FullHD</a:t>
            </a:r>
          </a:p>
          <a:p>
            <a:r>
              <a:rPr lang="en-US" sz="2000" b="0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sym typeface="+mn-ea"/>
              </a:rPr>
              <a:t>doce lanzamientos</a:t>
            </a:r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  <a:p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</a:rPr>
              <a:t>diferentes características (</a:t>
            </a:r>
            <a:r>
              <a:rPr lang="x-none" alt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</a:rPr>
              <a:t>4 </a:t>
            </a: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</a:rPr>
              <a:t>centro, altos, izq y der)</a:t>
            </a:r>
          </a:p>
          <a:p>
            <a:r>
              <a:rPr lang="x-none" altLang="en-US" sz="2000" b="0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sym typeface="+mn-ea"/>
              </a:rPr>
              <a:t>error utilizado error promedio</a:t>
            </a:r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215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r>
              <a:rPr lang="en-US" sz="2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</a:rPr>
              <a:t>deporte</a:t>
            </a: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</a:rPr>
              <a:t> </a:t>
            </a:r>
            <a:r>
              <a:rPr lang="en-US" sz="2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</a:rPr>
              <a:t>nacional</a:t>
            </a:r>
            <a:endParaRPr lang="en-US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  <a:p>
            <a:r>
              <a:rPr lang="en-US" sz="2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</a:rPr>
              <a:t>déficit</a:t>
            </a: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</a:rPr>
              <a:t> de pitchers </a:t>
            </a:r>
            <a:r>
              <a:rPr lang="en-US" sz="2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</a:rPr>
              <a:t>en</a:t>
            </a: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</a:rPr>
              <a:t> la Serie Nacional</a:t>
            </a:r>
          </a:p>
          <a:p>
            <a:r>
              <a:rPr lang="en-US" sz="2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</a:rPr>
              <a:t>espectáculo</a:t>
            </a: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</a:rPr>
              <a:t> ha </a:t>
            </a:r>
            <a:r>
              <a:rPr lang="en-US" sz="2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</a:rPr>
              <a:t>perdido</a:t>
            </a: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</a:rPr>
              <a:t> </a:t>
            </a:r>
            <a:r>
              <a:rPr lang="en-US" sz="2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</a:rPr>
              <a:t>calidad</a:t>
            </a:r>
            <a:endParaRPr lang="en-US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  <a:p>
            <a:r>
              <a:rPr lang="en-US" sz="2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</a:rPr>
              <a:t>déficit</a:t>
            </a: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</a:rPr>
              <a:t> de pitchers  =&gt; </a:t>
            </a:r>
            <a:r>
              <a:rPr lang="en-US" sz="2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</a:rPr>
              <a:t>falta</a:t>
            </a: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</a:rPr>
              <a:t> de control</a:t>
            </a:r>
          </a:p>
          <a:p>
            <a:r>
              <a:rPr lang="en-US" sz="2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</a:rPr>
              <a:t>sistemas</a:t>
            </a: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</a:rPr>
              <a:t> </a:t>
            </a:r>
            <a:r>
              <a:rPr lang="en-US" sz="2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</a:rPr>
              <a:t>existentes</a:t>
            </a: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</a:rPr>
              <a:t> =&gt; </a:t>
            </a:r>
            <a:r>
              <a:rPr lang="en-US" sz="2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</a:rPr>
              <a:t>desarrollo</a:t>
            </a: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</a:rPr>
              <a:t> pitchers y </a:t>
            </a:r>
            <a:r>
              <a:rPr lang="en-US" sz="2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</a:rPr>
              <a:t>árbitros</a:t>
            </a:r>
            <a:endParaRPr lang="en-US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  <a:p>
            <a:r>
              <a:rPr lang="en-US" sz="2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</a:rPr>
              <a:t>sistemas</a:t>
            </a: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</a:rPr>
              <a:t> </a:t>
            </a:r>
            <a:r>
              <a:rPr lang="en-US" sz="2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</a:rPr>
              <a:t>en</a:t>
            </a: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</a:rPr>
              <a:t> Cuba </a:t>
            </a:r>
            <a:r>
              <a:rPr lang="en-US" sz="2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</a:rPr>
              <a:t>impedimentos</a:t>
            </a: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</a:rPr>
              <a:t> </a:t>
            </a:r>
            <a:r>
              <a:rPr lang="en-US" sz="2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</a:rPr>
              <a:t>económicos</a:t>
            </a: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</a:rPr>
              <a:t> y/o </a:t>
            </a:r>
            <a:r>
              <a:rPr lang="en-US" sz="2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</a:rPr>
              <a:t>políticos</a:t>
            </a:r>
            <a:endParaRPr lang="en-US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183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917861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endParaRPr lang="en-US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215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2119616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217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r>
              <a:rPr lang="x-none" alt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</a:rPr>
              <a:t>- </a:t>
            </a: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</a:rPr>
              <a:t>ajustable funcionamiento utilizando cámara estéreo</a:t>
            </a:r>
          </a:p>
          <a:p>
            <a:r>
              <a:rPr lang="x-none" alt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</a:rPr>
              <a:t>- </a:t>
            </a: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</a:rPr>
              <a:t>problema alto costo </a:t>
            </a:r>
            <a:r>
              <a:rPr lang="x-none" alt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</a:rPr>
              <a:t>dis</a:t>
            </a: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</a:rPr>
              <a:t>positivos</a:t>
            </a:r>
          </a:p>
          <a:p>
            <a:r>
              <a:rPr lang="x-none" alt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</a:rPr>
              <a:t>- </a:t>
            </a: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</a:rPr>
              <a:t>deseable comparar uso cámara estéreo en este sistema con </a:t>
            </a:r>
            <a:r>
              <a:rPr lang="x-none" alt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</a:rPr>
              <a:t>resutados presentados</a:t>
            </a: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</a:rPr>
              <a:t> en este trabajo</a:t>
            </a:r>
          </a:p>
          <a:p>
            <a:r>
              <a:rPr lang="x-none" alt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</a:rPr>
              <a:t>- </a:t>
            </a: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</a:rPr>
              <a:t>comportamiento lanzadores luego conjunto lanzamientos</a:t>
            </a:r>
          </a:p>
          <a:p>
            <a:r>
              <a:rPr lang="x-none" alt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</a:rPr>
              <a:t>- </a:t>
            </a: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</a:rPr>
              <a:t>zona de strike lanzamientos mayor frecuencia</a:t>
            </a:r>
          </a:p>
          <a:p>
            <a:r>
              <a:rPr lang="x-none" alt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</a:rPr>
              <a:t>- </a:t>
            </a: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</a:rPr>
              <a:t>cantidad de lanzamientos comienza a disminuir su velocidad</a:t>
            </a:r>
          </a:p>
          <a:p>
            <a:r>
              <a:rPr lang="x-none" alt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</a:rPr>
              <a:t>- </a:t>
            </a: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</a:rPr>
              <a:t>anzador trabaja sobre la zona de duda</a:t>
            </a:r>
          </a:p>
          <a:p>
            <a:r>
              <a:rPr lang="x-none" alt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</a:rPr>
              <a:t>- facilite </a:t>
            </a: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</a:rPr>
              <a:t>proceso de calibración</a:t>
            </a:r>
          </a:p>
          <a:p>
            <a:r>
              <a:rPr lang="x-none" alt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</a:rPr>
              <a:t>- </a:t>
            </a: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</a:rPr>
              <a:t>permita visualizar trayectoria lanzamiento en conjunto con el lugar de la zona de strike por donde pasó</a:t>
            </a:r>
          </a:p>
        </p:txBody>
      </p:sp>
      <p:sp>
        <p:nvSpPr>
          <p:cNvPr id="217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endParaRPr lang="en-US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179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5136847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r>
              <a:rPr lang="x-none" altLang="en-US" sz="2000" b="0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sym typeface="+mn-ea"/>
              </a:rPr>
              <a:t>velocidad hayada en coordenadas mundo</a:t>
            </a:r>
          </a:p>
          <a:p>
            <a:r>
              <a:rPr lang="x-none" altLang="en-US" sz="2000" b="0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sym typeface="+mn-ea"/>
              </a:rPr>
              <a:t>cm por pixel</a:t>
            </a:r>
          </a:p>
          <a:p>
            <a:r>
              <a:rPr lang="x-none" altLang="en-US" sz="2000" b="0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sym typeface="+mn-ea"/>
              </a:rPr>
              <a:t>centro de coordenadas (0,0) de la imagen</a:t>
            </a:r>
            <a:endParaRPr lang="x-none" alt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  <a:p>
            <a:endParaRPr lang="x-none" alt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  <a:p>
            <a:endParaRPr lang="x-none" alt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209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r>
              <a:rPr lang="x-none" altLang="en-US" sz="2000" b="0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sym typeface="+mn-ea"/>
              </a:rPr>
              <a:t>luego coordenadas imagen =&gt; coordenadas mundo</a:t>
            </a:r>
            <a:endParaRPr lang="x-none" alt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  <a:p>
            <a:r>
              <a:rPr lang="x-none" altLang="en-US" sz="2000" b="0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sym typeface="+mn-ea"/>
              </a:rPr>
              <a:t>velocidad de pelota a pelota es hallada</a:t>
            </a:r>
            <a:endParaRPr lang="x-none" alt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  <a:p>
            <a:r>
              <a:rPr lang="x-none" altLang="en-US" sz="2000" b="0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sym typeface="+mn-ea"/>
              </a:rPr>
              <a:t>aprox del muestreo</a:t>
            </a:r>
            <a:endParaRPr lang="x-none" alt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  <a:p>
            <a:endParaRPr lang="x-none" alt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209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r>
              <a:rPr lang="x-none" altLang="en-US" sz="2000" b="0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sym typeface="+mn-ea"/>
              </a:rPr>
              <a:t>eval ultima pos</a:t>
            </a:r>
            <a:endParaRPr lang="x-none" alt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209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sz="1800" i="0" dirty="0">
                <a:effectLst/>
              </a:rPr>
              <a:t>Atendiendo alto costo sistemas existentes y ventajas brindan los mismos</a:t>
            </a:r>
          </a:p>
          <a:p>
            <a:r>
              <a:rPr lang="es-ES" sz="1800" i="0" dirty="0">
                <a:effectLst/>
              </a:rPr>
              <a:t>se propone objetivo principal desarrollar sistema permita determinar </a:t>
            </a:r>
          </a:p>
          <a:p>
            <a:r>
              <a:rPr lang="es-ES" sz="1800" i="0">
                <a:effectLst/>
              </a:rPr>
              <a:t>un </a:t>
            </a:r>
            <a:r>
              <a:rPr lang="es-ES" sz="1800" i="0" dirty="0">
                <a:effectLst/>
              </a:rPr>
              <a:t>lanzamiento de un pitcher de béisbol fue strike o bola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410DCD67-B36B-4B9F-860F-841B57C6B8E7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5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669059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</a:rPr>
              <a:t>hipotesis de por que ahi?</a:t>
            </a:r>
          </a:p>
          <a:p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</a:rPr>
              <a:t>sistema monocular</a:t>
            </a:r>
          </a:p>
          <a:p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</a:rPr>
              <a:t>apreciacion en la imagen del home plate</a:t>
            </a:r>
          </a:p>
          <a:p>
            <a:r>
              <a:rPr lang="x-none" alt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</a:rPr>
              <a:t>eje x e y posicion pixeles</a:t>
            </a:r>
          </a:p>
          <a:p>
            <a:r>
              <a:rPr lang="x-none" alt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</a:rPr>
              <a:t>eje z radio pelota</a:t>
            </a:r>
          </a:p>
          <a:p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  <a:p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  <a:p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187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</a:rPr>
              <a:t>320x240</a:t>
            </a:r>
          </a:p>
          <a:p>
            <a:r>
              <a:rPr lang="en-US" sz="2000" b="0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sym typeface="+mn-ea"/>
              </a:rPr>
              <a:t>187 fps</a:t>
            </a:r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  <a:p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</a:rPr>
              <a:t>75 grados</a:t>
            </a:r>
          </a:p>
          <a:p>
            <a:r>
              <a:rPr lang="x-none" alt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</a:rPr>
              <a:t>USB 2.0</a:t>
            </a:r>
          </a:p>
          <a:p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</a:rPr>
              <a:t>7 usd amazon</a:t>
            </a:r>
          </a:p>
        </p:txBody>
      </p:sp>
      <p:sp>
        <p:nvSpPr>
          <p:cNvPr id="191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</a:rPr>
              <a:t>modelo matemático que describe la geometría de la cámara y el proceso de formación de la imagen</a:t>
            </a:r>
          </a:p>
          <a:p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</a:rPr>
              <a:t>centro de proyección  que a su vez es el origen de un sistema de coordenadas Euclidiano</a:t>
            </a:r>
          </a:p>
          <a:p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</a:rPr>
              <a:t>plano f , denominado plano de la imagen o plano focal</a:t>
            </a:r>
          </a:p>
        </p:txBody>
      </p:sp>
      <p:sp>
        <p:nvSpPr>
          <p:cNvPr id="195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</a:rPr>
              <a:t>ambiente ideal, </a:t>
            </a:r>
            <a:r>
              <a:rPr lang="x-none" alt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</a:rPr>
              <a:t>practica </a:t>
            </a: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</a:rPr>
              <a:t>no es asi</a:t>
            </a:r>
          </a:p>
        </p:txBody>
      </p:sp>
      <p:sp>
        <p:nvSpPr>
          <p:cNvPr id="197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pPr lvl="0"/>
            <a:fld id="{9A0DB2DC-4C9A-4742-B13C-FB6460FD35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828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537939737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50485189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076304972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4410047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30133074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1616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9072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0538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pPr lvl="0"/>
            <a:fld id="{9A0DB2DC-4C9A-4742-B13C-FB6460FD35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1174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pPr lvl="0"/>
            <a:fld id="{9A0DB2DC-4C9A-4742-B13C-FB6460FD35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7509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pPr lvl="0"/>
            <a:fld id="{9A0DB2DC-4C9A-4742-B13C-FB6460FD35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9577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0329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0133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1544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pPr lvl="0"/>
            <a:fld id="{9A0DB2DC-4C9A-4742-B13C-FB6460FD35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0119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119339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3" r:id="rId1"/>
    <p:sldLayoutId id="2147483824" r:id="rId2"/>
    <p:sldLayoutId id="2147483825" r:id="rId3"/>
    <p:sldLayoutId id="2147483826" r:id="rId4"/>
    <p:sldLayoutId id="2147483827" r:id="rId5"/>
    <p:sldLayoutId id="2147483828" r:id="rId6"/>
    <p:sldLayoutId id="2147483829" r:id="rId7"/>
    <p:sldLayoutId id="2147483830" r:id="rId8"/>
    <p:sldLayoutId id="2147483831" r:id="rId9"/>
    <p:sldLayoutId id="2147483832" r:id="rId10"/>
    <p:sldLayoutId id="2147483833" r:id="rId11"/>
    <p:sldLayoutId id="2147483834" r:id="rId12"/>
    <p:sldLayoutId id="2147483835" r:id="rId13"/>
    <p:sldLayoutId id="2147483836" r:id="rId14"/>
    <p:sldLayoutId id="2147483837" r:id="rId15"/>
    <p:sldLayoutId id="2147483838" r:id="rId1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jpeg"/><Relationship Id="rId4" Type="http://schemas.openxmlformats.org/officeDocument/2006/relationships/image" Target="../media/image41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7.jpeg"/><Relationship Id="rId4" Type="http://schemas.openxmlformats.org/officeDocument/2006/relationships/image" Target="../media/image56.jpe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TextShape 1"/>
          <p:cNvSpPr txBox="1"/>
          <p:nvPr/>
        </p:nvSpPr>
        <p:spPr>
          <a:xfrm>
            <a:off x="327660" y="2078990"/>
            <a:ext cx="11535410" cy="19456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b"/>
          <a:lstStyle/>
          <a:p>
            <a:pPr algn="ctr">
              <a:lnSpc>
                <a:spcPct val="100000"/>
              </a:lnSpc>
            </a:pPr>
            <a:r>
              <a:rPr lang="en-US" sz="4000" b="0" strike="noStrike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ea typeface="SimSun" charset="-122"/>
              </a:rPr>
              <a:t>Sistema de </a:t>
            </a:r>
            <a:r>
              <a:rPr lang="en-US" sz="4000" b="0" strike="noStrike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ea typeface="SimSun" charset="-122"/>
              </a:rPr>
              <a:t>detección</a:t>
            </a:r>
            <a:r>
              <a:rPr lang="en-US" sz="4000" b="0" strike="noStrike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ea typeface="SimSun" charset="-122"/>
              </a:rPr>
              <a:t> y </a:t>
            </a:r>
            <a:r>
              <a:rPr lang="en-US" sz="4000" b="0" strike="noStrike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ea typeface="SimSun" charset="-122"/>
              </a:rPr>
              <a:t>caracterización</a:t>
            </a:r>
            <a:r>
              <a:rPr lang="en-US" sz="4000" b="0" strike="noStrike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ea typeface="SimSun" charset="-122"/>
              </a:rPr>
              <a:t> de </a:t>
            </a:r>
            <a:r>
              <a:rPr lang="en-US" sz="4000" b="0" strike="noStrike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ea typeface="SimSun" charset="-122"/>
              </a:rPr>
              <a:t>lanzamientos</a:t>
            </a:r>
            <a:r>
              <a:rPr lang="en-US" sz="4000" b="0" strike="noStrike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ea typeface="SimSun" charset="-122"/>
              </a:rPr>
              <a:t> de un pitcher de </a:t>
            </a:r>
            <a:r>
              <a:rPr lang="en-US" sz="4000" b="0" strike="noStrike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ea typeface="SimSun" charset="-122"/>
              </a:rPr>
              <a:t>béisbol</a:t>
            </a:r>
            <a:r>
              <a:rPr lang="en-US" sz="4000" b="0" strike="noStrike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ea typeface="SimSun" charset="-122"/>
              </a:rPr>
              <a:t> </a:t>
            </a:r>
            <a:r>
              <a:rPr lang="en-US" sz="4000" b="0" strike="noStrike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ea typeface="SimSun" charset="-122"/>
              </a:rPr>
              <a:t>utilizando</a:t>
            </a:r>
            <a:r>
              <a:rPr lang="en-US" sz="4000" b="0" strike="noStrike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ea typeface="SimSun" charset="-122"/>
              </a:rPr>
              <a:t> </a:t>
            </a:r>
            <a:r>
              <a:rPr lang="en-US" sz="4000" b="0" strike="noStrike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ea typeface="SimSun" charset="-122"/>
              </a:rPr>
              <a:t>una</a:t>
            </a:r>
            <a:r>
              <a:rPr lang="en-US" sz="4000" b="0" strike="noStrike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ea typeface="SimSun" charset="-122"/>
              </a:rPr>
              <a:t> </a:t>
            </a:r>
            <a:r>
              <a:rPr lang="en-US" sz="4000" b="0" strike="noStrike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ea typeface="SimSun" charset="-122"/>
              </a:rPr>
              <a:t>cámara</a:t>
            </a:r>
            <a:r>
              <a:rPr lang="en-US" sz="4000" b="0" strike="noStrike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ea typeface="SimSun" charset="-122"/>
              </a:rPr>
              <a:t> PlayStation Eye.</a:t>
            </a:r>
            <a:endParaRPr lang="en-US" sz="4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84" name="TextShape 2"/>
          <p:cNvSpPr txBox="1"/>
          <p:nvPr/>
        </p:nvSpPr>
        <p:spPr>
          <a:xfrm>
            <a:off x="1537970" y="4618990"/>
            <a:ext cx="9114790" cy="226187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ea typeface="SimSun" charset="-122"/>
              </a:rPr>
              <a:t>Autor: Javier Puebla Pérez</a:t>
            </a:r>
          </a:p>
          <a:p>
            <a:pPr algn="ctr">
              <a:lnSpc>
                <a:spcPct val="100000"/>
              </a:lnSpc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ea typeface="SimSun" charset="-122"/>
              </a:rPr>
              <a:t>Tutor: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ea typeface="SimSun" charset="-122"/>
              </a:rPr>
              <a:t>Lic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ea typeface="SimSun" charset="-122"/>
              </a:rPr>
              <a:t>. David Alejandro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ea typeface="SimSun" charset="-122"/>
              </a:rPr>
              <a:t>Darias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ea typeface="SimSun" charset="-122"/>
              </a:rPr>
              <a:t> Torres</a:t>
            </a:r>
          </a:p>
          <a:p>
            <a:pPr algn="ctr">
              <a:lnSpc>
                <a:spcPct val="100000"/>
              </a:lnSpc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  <a:ea typeface="SimSun" charset="-122"/>
            </a:endParaRPr>
          </a:p>
          <a:p>
            <a:pPr algn="ctr">
              <a:lnSpc>
                <a:spcPct val="100000"/>
              </a:lnSpc>
            </a:pPr>
            <a:r>
              <a:rPr lang="en-US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ea typeface="SimSun" charset="-122"/>
              </a:rPr>
              <a:t>Trabajo</a:t>
            </a:r>
            <a:r>
              <a:rPr lang="en-US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ea typeface="SimSun" charset="-122"/>
              </a:rPr>
              <a:t> de Diploma</a:t>
            </a:r>
          </a:p>
          <a:p>
            <a:pPr algn="ctr">
              <a:lnSpc>
                <a:spcPct val="100000"/>
              </a:lnSpc>
            </a:pPr>
            <a:r>
              <a:rPr lang="en-US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ea typeface="SimSun" charset="-122"/>
              </a:rPr>
              <a:t>Junio</a:t>
            </a:r>
            <a:r>
              <a:rPr lang="en-US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ea typeface="SimSun" charset="-122"/>
              </a:rPr>
              <a:t> de 2018</a:t>
            </a:r>
            <a:endParaRPr lang="en-US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3213735" y="295910"/>
            <a:ext cx="5763260" cy="1188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0000"/>
              </a:lnSpc>
            </a:pPr>
            <a:endParaRPr lang="en-US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  <a:ea typeface="SimSun" charset="-122"/>
            </a:endParaRPr>
          </a:p>
          <a:p>
            <a:pPr algn="ctr">
              <a:lnSpc>
                <a:spcPct val="100000"/>
              </a:lnSpc>
            </a:pP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sym typeface="+mn-ea"/>
              </a:rPr>
              <a:t>Universidad de La Habana</a:t>
            </a:r>
            <a:endParaRPr lang="en-US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  <a:p>
            <a:pPr algn="ctr">
              <a:lnSpc>
                <a:spcPct val="100000"/>
              </a:lnSpc>
            </a:pPr>
            <a:r>
              <a:rPr lang="en-US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sym typeface="+mn-ea"/>
              </a:rPr>
              <a:t>Facultad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sym typeface="+mn-ea"/>
              </a:rPr>
              <a:t> de </a:t>
            </a:r>
            <a:r>
              <a:rPr lang="en-US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sym typeface="+mn-ea"/>
              </a:rPr>
              <a:t>Matemática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sym typeface="+mn-ea"/>
              </a:rPr>
              <a:t> y </a:t>
            </a:r>
            <a:r>
              <a:rPr lang="en-US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sym typeface="+mn-ea"/>
              </a:rPr>
              <a:t>Computación</a:t>
            </a:r>
            <a:endParaRPr lang="en-US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15171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TextShape 1"/>
          <p:cNvSpPr txBox="1"/>
          <p:nvPr/>
        </p:nvSpPr>
        <p:spPr>
          <a:xfrm>
            <a:off x="572315" y="476424"/>
            <a:ext cx="10972440" cy="9878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ea typeface="SimSun" charset="-122"/>
              </a:rPr>
              <a:t>Problema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pic>
        <p:nvPicPr>
          <p:cNvPr id="2" name="Picture 1" descr="/home/javier/Desktop/TESIS/Presentation/Graphics/Pitch.gifPitch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335655" y="1784017"/>
            <a:ext cx="5445760" cy="4084955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en-US" smtClean="0"/>
              <a:t>10</a:t>
            </a:fld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TextShape 1"/>
          <p:cNvSpPr txBox="1"/>
          <p:nvPr/>
        </p:nvSpPr>
        <p:spPr>
          <a:xfrm>
            <a:off x="531812" y="396590"/>
            <a:ext cx="10972440" cy="11426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ea typeface="SimSun" charset="-122"/>
              </a:rPr>
              <a:t>Solución</a:t>
            </a:r>
            <a:r>
              <a:rPr lang="en-US" sz="4400" b="0" strike="noStrike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ea typeface="SimSun" charset="-122"/>
              </a:rPr>
              <a:t>
</a:t>
            </a:r>
            <a:r>
              <a:rPr lang="en-US" sz="2800" b="0" strike="noStrike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ea typeface="SimSun" charset="-122"/>
              </a:rPr>
              <a:t>Eliminación</a:t>
            </a:r>
            <a:r>
              <a:rPr lang="en-US" sz="2800" b="0" strike="noStrike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ea typeface="SimSun" charset="-122"/>
              </a:rPr>
              <a:t> de </a:t>
            </a:r>
            <a:r>
              <a:rPr lang="en-US" sz="2800" b="0" strike="noStrike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ea typeface="SimSun" charset="-122"/>
              </a:rPr>
              <a:t>ruido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pic>
        <p:nvPicPr>
          <p:cNvPr id="134" name="Content Placeholder 3"/>
          <p:cNvPicPr/>
          <p:nvPr/>
        </p:nvPicPr>
        <p:blipFill>
          <a:blip r:embed="rId3"/>
          <a:stretch>
            <a:fillRect/>
          </a:stretch>
        </p:blipFill>
        <p:spPr>
          <a:xfrm>
            <a:off x="1311579" y="1675665"/>
            <a:ext cx="2131060" cy="1689735"/>
          </a:xfrm>
          <a:prstGeom prst="rect">
            <a:avLst/>
          </a:prstGeom>
          <a:ln>
            <a:noFill/>
          </a:ln>
        </p:spPr>
      </p:pic>
      <p:pic>
        <p:nvPicPr>
          <p:cNvPr id="135" name="Picture 4"/>
          <p:cNvPicPr/>
          <p:nvPr/>
        </p:nvPicPr>
        <p:blipFill>
          <a:blip r:embed="rId4"/>
          <a:stretch>
            <a:fillRect/>
          </a:stretch>
        </p:blipFill>
        <p:spPr>
          <a:xfrm>
            <a:off x="3948099" y="1676300"/>
            <a:ext cx="2131060" cy="1689735"/>
          </a:xfrm>
          <a:prstGeom prst="rect">
            <a:avLst/>
          </a:prstGeom>
          <a:ln>
            <a:noFill/>
          </a:ln>
        </p:spPr>
      </p:pic>
      <p:sp>
        <p:nvSpPr>
          <p:cNvPr id="136" name="CustomShape 2"/>
          <p:cNvSpPr/>
          <p:nvPr/>
        </p:nvSpPr>
        <p:spPr>
          <a:xfrm>
            <a:off x="1767294" y="3480990"/>
            <a:ext cx="1152000" cy="5169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ea typeface="SimSun" charset="-122"/>
              </a:rPr>
              <a:t>30 fps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137" name="CustomShape 3"/>
          <p:cNvSpPr/>
          <p:nvPr/>
        </p:nvSpPr>
        <p:spPr>
          <a:xfrm>
            <a:off x="4458644" y="3475845"/>
            <a:ext cx="1152000" cy="5169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ea typeface="SimSun" charset="-122"/>
              </a:rPr>
              <a:t>60 fps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pic>
        <p:nvPicPr>
          <p:cNvPr id="138" name="Picture 7"/>
          <p:cNvPicPr/>
          <p:nvPr/>
        </p:nvPicPr>
        <p:blipFill>
          <a:blip r:embed="rId5"/>
          <a:stretch>
            <a:fillRect/>
          </a:stretch>
        </p:blipFill>
        <p:spPr>
          <a:xfrm>
            <a:off x="6560489" y="1676300"/>
            <a:ext cx="2133600" cy="1693545"/>
          </a:xfrm>
          <a:prstGeom prst="rect">
            <a:avLst/>
          </a:prstGeom>
          <a:ln>
            <a:noFill/>
          </a:ln>
        </p:spPr>
      </p:pic>
      <p:sp>
        <p:nvSpPr>
          <p:cNvPr id="139" name="CustomShape 4"/>
          <p:cNvSpPr/>
          <p:nvPr/>
        </p:nvSpPr>
        <p:spPr>
          <a:xfrm>
            <a:off x="7057519" y="3536335"/>
            <a:ext cx="1152000" cy="5169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ea typeface="SimSun" charset="-122"/>
              </a:rPr>
              <a:t>90 fps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pic>
        <p:nvPicPr>
          <p:cNvPr id="140" name="Picture 9"/>
          <p:cNvPicPr/>
          <p:nvPr/>
        </p:nvPicPr>
        <p:blipFill>
          <a:blip r:embed="rId6"/>
          <a:stretch>
            <a:fillRect/>
          </a:stretch>
        </p:blipFill>
        <p:spPr>
          <a:xfrm>
            <a:off x="9210344" y="1676300"/>
            <a:ext cx="2128520" cy="1689735"/>
          </a:xfrm>
          <a:prstGeom prst="rect">
            <a:avLst/>
          </a:prstGeom>
          <a:ln>
            <a:noFill/>
          </a:ln>
        </p:spPr>
      </p:pic>
      <p:sp>
        <p:nvSpPr>
          <p:cNvPr id="141" name="CustomShape 5"/>
          <p:cNvSpPr/>
          <p:nvPr/>
        </p:nvSpPr>
        <p:spPr>
          <a:xfrm>
            <a:off x="9624129" y="3513530"/>
            <a:ext cx="1350000" cy="5169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ea typeface="SimSun" charset="-122"/>
              </a:rPr>
              <a:t>120 fps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142" name="CustomShape 6"/>
          <p:cNvSpPr/>
          <p:nvPr/>
        </p:nvSpPr>
        <p:spPr>
          <a:xfrm>
            <a:off x="1311579" y="4194538"/>
            <a:ext cx="6267073" cy="1839111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marL="457200" indent="-456565">
              <a:lnSpc>
                <a:spcPct val="130000"/>
              </a:lnSpc>
              <a:buClr>
                <a:srgbClr val="000000"/>
              </a:buClr>
              <a:buFont typeface="Arial" panose="02080604020202020204" charset="0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ea typeface="SimSun" charset="-122"/>
              </a:rPr>
              <a:t>Eliminación de ruido en tiempo real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  <a:p>
            <a:pPr marL="457200" indent="-456565">
              <a:lnSpc>
                <a:spcPct val="140000"/>
              </a:lnSpc>
              <a:buClr>
                <a:srgbClr val="000000"/>
              </a:buClr>
              <a:buFont typeface="Arial" panose="02080604020202020204" charset="0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ea typeface="SimSun" charset="-122"/>
              </a:rPr>
              <a:t>Filtro sencillo y efectivo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  <a:p>
            <a:pPr marL="457200" indent="-456565">
              <a:lnSpc>
                <a:spcPct val="140000"/>
              </a:lnSpc>
              <a:buClr>
                <a:srgbClr val="000000"/>
              </a:buClr>
              <a:buFont typeface="Arial" panose="02080604020202020204" charset="0"/>
              <a:buChar char="•"/>
            </a:pPr>
            <a:r>
              <a:rPr lang="x-none" alt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ea typeface="SimSun" charset="-122"/>
              </a:rPr>
              <a:t>M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ea typeface="SimSun" charset="-122"/>
              </a:rPr>
              <a:t>ediana iterativa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en-US" smtClean="0"/>
              <a:t>11</a:t>
            </a:fld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TextShape 1"/>
          <p:cNvSpPr txBox="1"/>
          <p:nvPr/>
        </p:nvSpPr>
        <p:spPr>
          <a:xfrm>
            <a:off x="531812" y="399024"/>
            <a:ext cx="10972440" cy="11426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ea typeface="SimSun" charset="-122"/>
              </a:rPr>
              <a:t>Solución</a:t>
            </a:r>
            <a:r>
              <a:rPr lang="en-US" sz="4400" b="0" strike="noStrike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ea typeface="SimSun" charset="-122"/>
              </a:rPr>
              <a:t>
</a:t>
            </a:r>
            <a:r>
              <a:rPr lang="en-US" sz="2800" b="0" strike="noStrike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ea typeface="SimSun" charset="-122"/>
              </a:rPr>
              <a:t>Detección</a:t>
            </a:r>
            <a:r>
              <a:rPr lang="en-US" sz="2800" b="0" strike="noStrike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ea typeface="SimSun" charset="-122"/>
              </a:rPr>
              <a:t> de Home Plate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pic>
        <p:nvPicPr>
          <p:cNvPr id="144" name="Content Placeholder 5" descr="/home/javier/Desktop/TESIS/Presentation/Graphics/HomeSEDER.pngHomeSEDER"/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2556916" y="1869654"/>
            <a:ext cx="2805497" cy="3802470"/>
          </a:xfrm>
          <a:prstGeom prst="rect">
            <a:avLst/>
          </a:prstGeom>
          <a:ln>
            <a:noFill/>
          </a:ln>
        </p:spPr>
      </p:pic>
      <p:sp>
        <p:nvSpPr>
          <p:cNvPr id="146" name="CustomShape 3"/>
          <p:cNvSpPr/>
          <p:nvPr/>
        </p:nvSpPr>
        <p:spPr>
          <a:xfrm>
            <a:off x="6668447" y="1869654"/>
            <a:ext cx="3183255" cy="264033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marL="457200" indent="-456565">
              <a:lnSpc>
                <a:spcPct val="150000"/>
              </a:lnSpc>
              <a:buClr>
                <a:srgbClr val="000000"/>
              </a:buClr>
              <a:buFont typeface="Arial" panose="02080604020202020204" charset="0"/>
              <a:buChar char="•"/>
            </a:pPr>
            <a:r>
              <a:rPr lang="x-none" altLang="en-US" sz="2800" strike="noStrike" spc="-1" dirty="0">
                <a:solidFill>
                  <a:srgbClr val="000000"/>
                </a:solidFill>
                <a:effectLst/>
                <a:uFill>
                  <a:solidFill>
                    <a:srgbClr val="FFFFFF"/>
                  </a:solidFill>
                </a:uFill>
                <a:latin typeface="Arial" panose="02080604020202020204" charset="0"/>
                <a:ea typeface="SimSun" charset="-122"/>
              </a:rPr>
              <a:t>Umbral</a:t>
            </a:r>
          </a:p>
          <a:p>
            <a:pPr marL="457200" indent="-456565">
              <a:lnSpc>
                <a:spcPct val="150000"/>
              </a:lnSpc>
              <a:buClr>
                <a:srgbClr val="000000"/>
              </a:buClr>
              <a:buFont typeface="Arial" panose="02080604020202020204" charset="0"/>
              <a:buChar char="•"/>
            </a:pPr>
            <a:r>
              <a:rPr lang="en-US" sz="2800" strike="noStrike" spc="-1" dirty="0" err="1">
                <a:solidFill>
                  <a:srgbClr val="000000"/>
                </a:solidFill>
                <a:effectLst/>
                <a:uFill>
                  <a:solidFill>
                    <a:srgbClr val="FFFFFF"/>
                  </a:solidFill>
                </a:uFill>
                <a:latin typeface="Arial" panose="02080604020202020204" charset="0"/>
                <a:ea typeface="SimSun" charset="-122"/>
              </a:rPr>
              <a:t>Contornos</a:t>
            </a:r>
            <a:endParaRPr lang="en-US" sz="2800" strike="noStrike" spc="-1" dirty="0">
              <a:solidFill>
                <a:srgbClr val="000000"/>
              </a:solidFill>
              <a:effectLst/>
              <a:uFill>
                <a:solidFill>
                  <a:srgbClr val="FFFFFF"/>
                </a:solidFill>
              </a:uFill>
              <a:latin typeface="Arial" panose="02080604020202020204" charset="0"/>
              <a:ea typeface="SimSun" charset="-122"/>
            </a:endParaRPr>
          </a:p>
          <a:p>
            <a:pPr marL="457200" indent="-456565">
              <a:lnSpc>
                <a:spcPct val="150000"/>
              </a:lnSpc>
              <a:buClr>
                <a:srgbClr val="000000"/>
              </a:buClr>
              <a:buFont typeface="Arial" panose="02080604020202020204" charset="0"/>
              <a:buChar char="•"/>
            </a:pPr>
            <a:r>
              <a:rPr lang="en-US" sz="2800" strike="noStrike" spc="-1" dirty="0" err="1">
                <a:solidFill>
                  <a:srgbClr val="000000"/>
                </a:solidFill>
                <a:effectLst/>
                <a:uFill>
                  <a:solidFill>
                    <a:srgbClr val="FFFFFF"/>
                  </a:solidFill>
                </a:uFill>
                <a:latin typeface="Arial" panose="02080604020202020204" charset="0"/>
                <a:ea typeface="SimSun" charset="-122"/>
              </a:rPr>
              <a:t>Filtros</a:t>
            </a:r>
            <a:endParaRPr lang="en-US" sz="2800" strike="noStrike" spc="-1" dirty="0">
              <a:solidFill>
                <a:srgbClr val="000000"/>
              </a:solidFill>
              <a:effectLst/>
              <a:uFill>
                <a:solidFill>
                  <a:srgbClr val="FFFFFF"/>
                </a:solidFill>
              </a:uFill>
              <a:latin typeface="Arial" panose="02080604020202020204" charset="0"/>
              <a:ea typeface="SimSun" charset="-122"/>
            </a:endParaRPr>
          </a:p>
        </p:txBody>
      </p:sp>
      <p:sp>
        <p:nvSpPr>
          <p:cNvPr id="2" name="CustomShape 2"/>
          <p:cNvSpPr/>
          <p:nvPr/>
        </p:nvSpPr>
        <p:spPr>
          <a:xfrm>
            <a:off x="2611159" y="5672124"/>
            <a:ext cx="2697009" cy="51689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 algn="l">
              <a:lnSpc>
                <a:spcPct val="100000"/>
              </a:lnSpc>
            </a:pPr>
            <a:r>
              <a:rPr lang="x-none" alt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ea typeface="SimSun" charset="-122"/>
                <a:sym typeface="+mn-ea"/>
              </a:rPr>
              <a:t>Imagen Original</a:t>
            </a:r>
            <a:endParaRPr lang="x-none" alt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  <a:p>
            <a:pPr algn="l">
              <a:lnSpc>
                <a:spcPct val="100000"/>
              </a:lnSpc>
            </a:pPr>
            <a:endParaRPr lang="x-none" alt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en-US" smtClean="0"/>
              <a:t>12</a:t>
            </a:fld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TextShape 1"/>
          <p:cNvSpPr txBox="1"/>
          <p:nvPr/>
        </p:nvSpPr>
        <p:spPr>
          <a:xfrm>
            <a:off x="531812" y="399024"/>
            <a:ext cx="10972440" cy="11426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ea typeface="SimSun" charset="-122"/>
              </a:rPr>
              <a:t>Solución</a:t>
            </a:r>
            <a:r>
              <a:rPr lang="en-US" sz="4400" b="0" strike="noStrike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ea typeface="SimSun" charset="-122"/>
              </a:rPr>
              <a:t>
</a:t>
            </a:r>
            <a:r>
              <a:rPr lang="en-US" sz="2800" b="0" strike="noStrike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ea typeface="SimSun" charset="-122"/>
              </a:rPr>
              <a:t>Detección</a:t>
            </a:r>
            <a:r>
              <a:rPr lang="en-US" sz="2800" b="0" strike="noStrike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ea typeface="SimSun" charset="-122"/>
              </a:rPr>
              <a:t> de Home Plate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pic>
        <p:nvPicPr>
          <p:cNvPr id="144" name="Content Placeholder 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6916" y="1900558"/>
            <a:ext cx="2805497" cy="3740662"/>
          </a:xfrm>
          <a:prstGeom prst="rect">
            <a:avLst/>
          </a:prstGeom>
          <a:ln>
            <a:noFill/>
          </a:ln>
        </p:spPr>
      </p:pic>
      <p:sp>
        <p:nvSpPr>
          <p:cNvPr id="146" name="CustomShape 3"/>
          <p:cNvSpPr/>
          <p:nvPr/>
        </p:nvSpPr>
        <p:spPr>
          <a:xfrm>
            <a:off x="6668447" y="1869654"/>
            <a:ext cx="3183255" cy="264033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marL="457200" indent="-456565">
              <a:lnSpc>
                <a:spcPct val="150000"/>
              </a:lnSpc>
              <a:buClr>
                <a:srgbClr val="000000"/>
              </a:buClr>
              <a:buFont typeface="Arial" panose="02080604020202020204" charset="0"/>
              <a:buChar char="•"/>
            </a:pPr>
            <a:r>
              <a:rPr lang="x-none" altLang="en-US" sz="2800" b="1" strike="noStrike" spc="-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FF"/>
                  </a:solidFill>
                </a:uFill>
                <a:latin typeface="Arial" panose="02080604020202020204" charset="0"/>
                <a:ea typeface="SimSun" charset="-122"/>
              </a:rPr>
              <a:t>Umbral</a:t>
            </a:r>
          </a:p>
          <a:p>
            <a:pPr marL="457200" indent="-456565">
              <a:lnSpc>
                <a:spcPct val="150000"/>
              </a:lnSpc>
              <a:buClr>
                <a:srgbClr val="000000"/>
              </a:buClr>
              <a:buFont typeface="Arial" panose="02080604020202020204" charset="0"/>
              <a:buChar char="•"/>
            </a:pPr>
            <a:r>
              <a:rPr lang="en-US" sz="2800" strike="noStrike" spc="-1" dirty="0" err="1">
                <a:solidFill>
                  <a:srgbClr val="000000"/>
                </a:solidFill>
                <a:effectLst/>
                <a:uFill>
                  <a:solidFill>
                    <a:srgbClr val="FFFFFF"/>
                  </a:solidFill>
                </a:uFill>
                <a:latin typeface="Arial" panose="02080604020202020204" charset="0"/>
                <a:ea typeface="SimSun" charset="-122"/>
              </a:rPr>
              <a:t>Contornos</a:t>
            </a:r>
            <a:endParaRPr lang="en-US" sz="2800" strike="noStrike" spc="-1" dirty="0">
              <a:solidFill>
                <a:srgbClr val="000000"/>
              </a:solidFill>
              <a:effectLst/>
              <a:uFill>
                <a:solidFill>
                  <a:srgbClr val="FFFFFF"/>
                </a:solidFill>
              </a:uFill>
              <a:latin typeface="Arial" panose="02080604020202020204" charset="0"/>
              <a:ea typeface="SimSun" charset="-122"/>
            </a:endParaRPr>
          </a:p>
          <a:p>
            <a:pPr marL="457200" indent="-456565">
              <a:lnSpc>
                <a:spcPct val="150000"/>
              </a:lnSpc>
              <a:buClr>
                <a:srgbClr val="000000"/>
              </a:buClr>
              <a:buFont typeface="Arial" panose="02080604020202020204" charset="0"/>
              <a:buChar char="•"/>
            </a:pPr>
            <a:r>
              <a:rPr lang="en-US" sz="2800" strike="noStrike" spc="-1" dirty="0" err="1">
                <a:solidFill>
                  <a:srgbClr val="000000"/>
                </a:solidFill>
                <a:effectLst/>
                <a:uFill>
                  <a:solidFill>
                    <a:srgbClr val="FFFFFF"/>
                  </a:solidFill>
                </a:uFill>
                <a:latin typeface="Arial" panose="02080604020202020204" charset="0"/>
                <a:ea typeface="SimSun" charset="-122"/>
              </a:rPr>
              <a:t>Filtros</a:t>
            </a:r>
            <a:endParaRPr lang="en-US" sz="2800" strike="noStrike" spc="-1" dirty="0">
              <a:solidFill>
                <a:srgbClr val="000000"/>
              </a:solidFill>
              <a:effectLst/>
              <a:uFill>
                <a:solidFill>
                  <a:srgbClr val="FFFFFF"/>
                </a:solidFill>
              </a:uFill>
              <a:latin typeface="Arial" panose="02080604020202020204" charset="0"/>
              <a:ea typeface="SimSun" charset="-122"/>
            </a:endParaRPr>
          </a:p>
        </p:txBody>
      </p:sp>
      <p:sp>
        <p:nvSpPr>
          <p:cNvPr id="2" name="CustomShape 2"/>
          <p:cNvSpPr/>
          <p:nvPr/>
        </p:nvSpPr>
        <p:spPr>
          <a:xfrm>
            <a:off x="2611159" y="5641220"/>
            <a:ext cx="2697009" cy="51689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r>
              <a:rPr lang="x-none" alt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ea typeface="SimSun" charset="-122"/>
                <a:sym typeface="+mn-ea"/>
              </a:rPr>
              <a:t>Imagen Binaria</a:t>
            </a:r>
            <a:endParaRPr lang="x-none" alt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7188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TextShape 1"/>
          <p:cNvSpPr txBox="1"/>
          <p:nvPr/>
        </p:nvSpPr>
        <p:spPr>
          <a:xfrm>
            <a:off x="531812" y="399024"/>
            <a:ext cx="10972440" cy="11426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ea typeface="SimSun" charset="-122"/>
              </a:rPr>
              <a:t>Solución</a:t>
            </a:r>
            <a:r>
              <a:rPr lang="en-US" sz="4400" b="0" strike="noStrike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ea typeface="SimSun" charset="-122"/>
              </a:rPr>
              <a:t>
</a:t>
            </a:r>
            <a:r>
              <a:rPr lang="en-US" sz="2800" b="0" strike="noStrike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ea typeface="SimSun" charset="-122"/>
              </a:rPr>
              <a:t>Detección</a:t>
            </a:r>
            <a:r>
              <a:rPr lang="en-US" sz="2800" b="0" strike="noStrike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ea typeface="SimSun" charset="-122"/>
              </a:rPr>
              <a:t> de Home Plate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pic>
        <p:nvPicPr>
          <p:cNvPr id="144" name="Content Placeholder 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6916" y="1900558"/>
            <a:ext cx="2805496" cy="3740662"/>
          </a:xfrm>
          <a:prstGeom prst="rect">
            <a:avLst/>
          </a:prstGeom>
          <a:ln>
            <a:noFill/>
          </a:ln>
        </p:spPr>
      </p:pic>
      <p:sp>
        <p:nvSpPr>
          <p:cNvPr id="146" name="CustomShape 3"/>
          <p:cNvSpPr/>
          <p:nvPr/>
        </p:nvSpPr>
        <p:spPr>
          <a:xfrm>
            <a:off x="6668447" y="1869654"/>
            <a:ext cx="3183255" cy="264033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marL="457200" indent="-456565">
              <a:lnSpc>
                <a:spcPct val="150000"/>
              </a:lnSpc>
              <a:buClr>
                <a:srgbClr val="000000"/>
              </a:buClr>
              <a:buFont typeface="Arial" panose="02080604020202020204" charset="0"/>
              <a:buChar char="•"/>
            </a:pPr>
            <a:r>
              <a:rPr lang="x-none" altLang="en-US" sz="28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ea typeface="SimSun" charset="-122"/>
              </a:rPr>
              <a:t>Umbral</a:t>
            </a:r>
          </a:p>
          <a:p>
            <a:pPr marL="457200" indent="-456565">
              <a:lnSpc>
                <a:spcPct val="150000"/>
              </a:lnSpc>
              <a:buClr>
                <a:srgbClr val="000000"/>
              </a:buClr>
              <a:buFont typeface="Arial" panose="02080604020202020204" charset="0"/>
              <a:buChar char="•"/>
            </a:pPr>
            <a:r>
              <a:rPr lang="en-US" sz="2800" b="1" strike="noStrike" spc="-1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FF"/>
                  </a:solidFill>
                </a:uFill>
                <a:latin typeface="Arial" panose="02080604020202020204" charset="0"/>
                <a:ea typeface="SimSun" charset="-122"/>
              </a:rPr>
              <a:t>Contornos</a:t>
            </a:r>
            <a:endParaRPr lang="en-US" sz="2800" b="1" strike="noStrike" spc="-1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>
                <a:solidFill>
                  <a:srgbClr val="FFFFFF"/>
                </a:solidFill>
              </a:uFill>
              <a:latin typeface="Arial" panose="02080604020202020204" charset="0"/>
              <a:ea typeface="SimSun" charset="-122"/>
            </a:endParaRPr>
          </a:p>
          <a:p>
            <a:pPr marL="457200" indent="-456565">
              <a:lnSpc>
                <a:spcPct val="150000"/>
              </a:lnSpc>
              <a:buClr>
                <a:srgbClr val="000000"/>
              </a:buClr>
              <a:buFont typeface="Arial" panose="02080604020202020204" charset="0"/>
              <a:buChar char="•"/>
            </a:pPr>
            <a:r>
              <a:rPr lang="en-US" sz="2800" strike="noStrike" spc="-1" dirty="0" err="1">
                <a:solidFill>
                  <a:srgbClr val="000000"/>
                </a:solidFill>
                <a:effectLst/>
                <a:uFill>
                  <a:solidFill>
                    <a:srgbClr val="FFFFFF"/>
                  </a:solidFill>
                </a:uFill>
                <a:latin typeface="Arial" panose="02080604020202020204" charset="0"/>
                <a:ea typeface="SimSun" charset="-122"/>
              </a:rPr>
              <a:t>Filtros</a:t>
            </a:r>
            <a:endParaRPr lang="en-US" sz="2800" strike="noStrike" spc="-1" dirty="0">
              <a:solidFill>
                <a:srgbClr val="000000"/>
              </a:solidFill>
              <a:effectLst/>
              <a:uFill>
                <a:solidFill>
                  <a:srgbClr val="FFFFFF"/>
                </a:solidFill>
              </a:uFill>
              <a:latin typeface="Arial" panose="02080604020202020204" charset="0"/>
              <a:ea typeface="SimSun" charset="-122"/>
            </a:endParaRPr>
          </a:p>
        </p:txBody>
      </p:sp>
      <p:sp>
        <p:nvSpPr>
          <p:cNvPr id="2" name="CustomShape 2"/>
          <p:cNvSpPr/>
          <p:nvPr/>
        </p:nvSpPr>
        <p:spPr>
          <a:xfrm>
            <a:off x="3087731" y="5641220"/>
            <a:ext cx="1743865" cy="51689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r>
              <a:rPr lang="x-none" alt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ea typeface="SimSun" charset="-122"/>
                <a:sym typeface="+mn-ea"/>
              </a:rPr>
              <a:t>Contornos</a:t>
            </a:r>
            <a:endParaRPr lang="x-none" alt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2963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TextShape 1"/>
          <p:cNvSpPr txBox="1"/>
          <p:nvPr/>
        </p:nvSpPr>
        <p:spPr>
          <a:xfrm>
            <a:off x="531812" y="399024"/>
            <a:ext cx="10972440" cy="11426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ea typeface="SimSun" charset="-122"/>
              </a:rPr>
              <a:t>Solución</a:t>
            </a:r>
            <a:r>
              <a:rPr lang="en-US" sz="4400" b="0" strike="noStrike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ea typeface="SimSun" charset="-122"/>
              </a:rPr>
              <a:t>
</a:t>
            </a:r>
            <a:r>
              <a:rPr lang="en-US" sz="2800" b="0" strike="noStrike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ea typeface="SimSun" charset="-122"/>
              </a:rPr>
              <a:t>Detección</a:t>
            </a:r>
            <a:r>
              <a:rPr lang="en-US" sz="2800" b="0" strike="noStrike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ea typeface="SimSun" charset="-122"/>
              </a:rPr>
              <a:t> de Home Plate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pic>
        <p:nvPicPr>
          <p:cNvPr id="144" name="Content Placeholder 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6916" y="1900558"/>
            <a:ext cx="2805496" cy="3740661"/>
          </a:xfrm>
          <a:prstGeom prst="rect">
            <a:avLst/>
          </a:prstGeom>
          <a:ln>
            <a:noFill/>
          </a:ln>
        </p:spPr>
      </p:pic>
      <p:sp>
        <p:nvSpPr>
          <p:cNvPr id="146" name="CustomShape 3"/>
          <p:cNvSpPr/>
          <p:nvPr/>
        </p:nvSpPr>
        <p:spPr>
          <a:xfrm>
            <a:off x="6668447" y="1869654"/>
            <a:ext cx="3183255" cy="264033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marL="457200" indent="-456565">
              <a:lnSpc>
                <a:spcPct val="150000"/>
              </a:lnSpc>
              <a:buClr>
                <a:srgbClr val="000000"/>
              </a:buClr>
              <a:buFont typeface="Arial" panose="02080604020202020204" charset="0"/>
              <a:buChar char="•"/>
            </a:pPr>
            <a:r>
              <a:rPr lang="x-none" altLang="en-US" sz="28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ea typeface="SimSun" charset="-122"/>
              </a:rPr>
              <a:t>Umbral</a:t>
            </a:r>
          </a:p>
          <a:p>
            <a:pPr marL="457200" indent="-456565">
              <a:lnSpc>
                <a:spcPct val="150000"/>
              </a:lnSpc>
              <a:buClr>
                <a:srgbClr val="000000"/>
              </a:buClr>
              <a:buFont typeface="Arial" panose="02080604020202020204" charset="0"/>
              <a:buChar char="•"/>
            </a:pPr>
            <a:r>
              <a:rPr lang="en-US" sz="280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ea typeface="SimSun" charset="-122"/>
              </a:rPr>
              <a:t>Contornos</a:t>
            </a:r>
            <a:endParaRPr lang="en-US" sz="280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  <a:ea typeface="SimSun" charset="-122"/>
            </a:endParaRPr>
          </a:p>
          <a:p>
            <a:pPr marL="457200" indent="-456565">
              <a:lnSpc>
                <a:spcPct val="150000"/>
              </a:lnSpc>
              <a:buClr>
                <a:srgbClr val="000000"/>
              </a:buClr>
              <a:buFont typeface="Arial" panose="02080604020202020204" charset="0"/>
              <a:buChar char="•"/>
            </a:pPr>
            <a:r>
              <a:rPr lang="en-US" sz="2800" b="1" strike="noStrike" spc="-1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FF"/>
                  </a:solidFill>
                </a:uFill>
                <a:latin typeface="Arial" panose="02080604020202020204" charset="0"/>
                <a:ea typeface="SimSun" charset="-122"/>
              </a:rPr>
              <a:t>Filtros</a:t>
            </a:r>
            <a:endParaRPr lang="en-US" sz="2800" b="1" strike="noStrike" spc="-1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>
                <a:solidFill>
                  <a:srgbClr val="FFFFFF"/>
                </a:solidFill>
              </a:uFill>
              <a:latin typeface="Arial" panose="02080604020202020204" charset="0"/>
              <a:ea typeface="SimSun" charset="-122"/>
            </a:endParaRPr>
          </a:p>
        </p:txBody>
      </p:sp>
      <p:sp>
        <p:nvSpPr>
          <p:cNvPr id="2" name="CustomShape 2"/>
          <p:cNvSpPr/>
          <p:nvPr/>
        </p:nvSpPr>
        <p:spPr>
          <a:xfrm>
            <a:off x="2822323" y="5641219"/>
            <a:ext cx="2274681" cy="51689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r>
              <a:rPr lang="x-none" alt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ea typeface="SimSun" charset="-122"/>
              </a:rPr>
              <a:t>Filtro de área </a:t>
            </a:r>
            <a:endParaRPr lang="x-none" alt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  <a:p>
            <a:endParaRPr lang="x-none" alt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7741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TextShape 1"/>
          <p:cNvSpPr txBox="1"/>
          <p:nvPr/>
        </p:nvSpPr>
        <p:spPr>
          <a:xfrm>
            <a:off x="531812" y="399024"/>
            <a:ext cx="10972440" cy="11426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ea typeface="SimSun" charset="-122"/>
              </a:rPr>
              <a:t>Solución</a:t>
            </a:r>
            <a:r>
              <a:rPr lang="en-US" sz="4400" b="0" strike="noStrike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ea typeface="SimSun" charset="-122"/>
              </a:rPr>
              <a:t>
</a:t>
            </a:r>
            <a:r>
              <a:rPr lang="en-US" sz="2800" b="0" strike="noStrike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ea typeface="SimSun" charset="-122"/>
              </a:rPr>
              <a:t>Detección</a:t>
            </a:r>
            <a:r>
              <a:rPr lang="en-US" sz="2800" b="0" strike="noStrike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ea typeface="SimSun" charset="-122"/>
              </a:rPr>
              <a:t> de Home Plate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pic>
        <p:nvPicPr>
          <p:cNvPr id="144" name="Content Placeholder 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6916" y="1900558"/>
            <a:ext cx="2805495" cy="3740661"/>
          </a:xfrm>
          <a:prstGeom prst="rect">
            <a:avLst/>
          </a:prstGeom>
          <a:ln>
            <a:noFill/>
          </a:ln>
        </p:spPr>
      </p:pic>
      <p:sp>
        <p:nvSpPr>
          <p:cNvPr id="146" name="CustomShape 3"/>
          <p:cNvSpPr/>
          <p:nvPr/>
        </p:nvSpPr>
        <p:spPr>
          <a:xfrm>
            <a:off x="6668447" y="1869654"/>
            <a:ext cx="3183255" cy="264033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marL="457200" indent="-456565">
              <a:lnSpc>
                <a:spcPct val="150000"/>
              </a:lnSpc>
              <a:buClr>
                <a:srgbClr val="000000"/>
              </a:buClr>
              <a:buFont typeface="Arial" panose="02080604020202020204" charset="0"/>
              <a:buChar char="•"/>
            </a:pPr>
            <a:r>
              <a:rPr lang="x-none" altLang="en-US" sz="28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ea typeface="SimSun" charset="-122"/>
              </a:rPr>
              <a:t>Umbral</a:t>
            </a:r>
          </a:p>
          <a:p>
            <a:pPr marL="457200" indent="-456565">
              <a:lnSpc>
                <a:spcPct val="150000"/>
              </a:lnSpc>
              <a:buClr>
                <a:srgbClr val="000000"/>
              </a:buClr>
              <a:buFont typeface="Arial" panose="02080604020202020204" charset="0"/>
              <a:buChar char="•"/>
            </a:pPr>
            <a:r>
              <a:rPr lang="en-US" sz="280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ea typeface="SimSun" charset="-122"/>
              </a:rPr>
              <a:t>Contornos</a:t>
            </a:r>
            <a:endParaRPr lang="en-US" sz="280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  <a:ea typeface="SimSun" charset="-122"/>
            </a:endParaRPr>
          </a:p>
          <a:p>
            <a:pPr marL="457200" indent="-456565">
              <a:lnSpc>
                <a:spcPct val="150000"/>
              </a:lnSpc>
              <a:buClr>
                <a:srgbClr val="000000"/>
              </a:buClr>
              <a:buFont typeface="Arial" panose="02080604020202020204" charset="0"/>
              <a:buChar char="•"/>
            </a:pPr>
            <a:r>
              <a:rPr lang="en-US" sz="2800" b="1" strike="noStrike" spc="-1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FF"/>
                  </a:solidFill>
                </a:uFill>
                <a:latin typeface="Arial" panose="02080604020202020204" charset="0"/>
                <a:ea typeface="SimSun" charset="-122"/>
              </a:rPr>
              <a:t>Filtros</a:t>
            </a:r>
            <a:endParaRPr lang="en-US" sz="2800" b="1" strike="noStrike" spc="-1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>
                <a:solidFill>
                  <a:srgbClr val="FFFFFF"/>
                </a:solidFill>
              </a:uFill>
              <a:latin typeface="Arial" panose="02080604020202020204" charset="0"/>
              <a:ea typeface="SimSun" charset="-122"/>
            </a:endParaRPr>
          </a:p>
        </p:txBody>
      </p:sp>
      <p:sp>
        <p:nvSpPr>
          <p:cNvPr id="2" name="CustomShape 2"/>
          <p:cNvSpPr/>
          <p:nvPr/>
        </p:nvSpPr>
        <p:spPr>
          <a:xfrm>
            <a:off x="1891455" y="5641219"/>
            <a:ext cx="4136416" cy="51689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x-none" alt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ea typeface="SimSun" charset="-122"/>
              </a:rPr>
              <a:t>Filtro de número de lados </a:t>
            </a:r>
            <a:endParaRPr lang="x-none" alt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3612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TextShape 1"/>
          <p:cNvSpPr txBox="1"/>
          <p:nvPr/>
        </p:nvSpPr>
        <p:spPr>
          <a:xfrm>
            <a:off x="531812" y="399024"/>
            <a:ext cx="10972440" cy="11426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ea typeface="SimSun" charset="-122"/>
              </a:rPr>
              <a:t>Solución</a:t>
            </a:r>
            <a:r>
              <a:rPr lang="en-US" sz="4400" b="0" strike="noStrike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ea typeface="SimSun" charset="-122"/>
              </a:rPr>
              <a:t>
</a:t>
            </a:r>
            <a:r>
              <a:rPr lang="en-US" sz="2800" b="0" strike="noStrike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ea typeface="SimSun" charset="-122"/>
              </a:rPr>
              <a:t>Detección</a:t>
            </a:r>
            <a:r>
              <a:rPr lang="en-US" sz="2800" b="0" strike="noStrike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ea typeface="SimSun" charset="-122"/>
              </a:rPr>
              <a:t> de Home Plate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pic>
        <p:nvPicPr>
          <p:cNvPr id="144" name="Content Placeholder 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6916" y="1900558"/>
            <a:ext cx="2805495" cy="3740660"/>
          </a:xfrm>
          <a:prstGeom prst="rect">
            <a:avLst/>
          </a:prstGeom>
          <a:ln>
            <a:noFill/>
          </a:ln>
        </p:spPr>
      </p:pic>
      <p:sp>
        <p:nvSpPr>
          <p:cNvPr id="146" name="CustomShape 3"/>
          <p:cNvSpPr/>
          <p:nvPr/>
        </p:nvSpPr>
        <p:spPr>
          <a:xfrm>
            <a:off x="6668447" y="1869654"/>
            <a:ext cx="3183255" cy="264033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marL="457200" indent="-456565">
              <a:lnSpc>
                <a:spcPct val="150000"/>
              </a:lnSpc>
              <a:buClr>
                <a:srgbClr val="000000"/>
              </a:buClr>
              <a:buFont typeface="Arial" panose="02080604020202020204" charset="0"/>
              <a:buChar char="•"/>
            </a:pPr>
            <a:r>
              <a:rPr lang="x-none" altLang="en-US" sz="28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ea typeface="SimSun" charset="-122"/>
              </a:rPr>
              <a:t>Umbral</a:t>
            </a:r>
          </a:p>
          <a:p>
            <a:pPr marL="457200" indent="-456565">
              <a:lnSpc>
                <a:spcPct val="150000"/>
              </a:lnSpc>
              <a:buClr>
                <a:srgbClr val="000000"/>
              </a:buClr>
              <a:buFont typeface="Arial" panose="02080604020202020204" charset="0"/>
              <a:buChar char="•"/>
            </a:pPr>
            <a:r>
              <a:rPr lang="en-US" sz="280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ea typeface="SimSun" charset="-122"/>
              </a:rPr>
              <a:t>Contornos</a:t>
            </a:r>
            <a:endParaRPr lang="en-US" sz="280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  <a:ea typeface="SimSun" charset="-122"/>
            </a:endParaRPr>
          </a:p>
          <a:p>
            <a:pPr marL="457200" indent="-456565">
              <a:lnSpc>
                <a:spcPct val="150000"/>
              </a:lnSpc>
              <a:buClr>
                <a:srgbClr val="000000"/>
              </a:buClr>
              <a:buFont typeface="Arial" panose="02080604020202020204" charset="0"/>
              <a:buChar char="•"/>
            </a:pPr>
            <a:r>
              <a:rPr lang="en-US" sz="2800" b="1" strike="noStrike" spc="-1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FF"/>
                  </a:solidFill>
                </a:uFill>
                <a:latin typeface="Arial" panose="02080604020202020204" charset="0"/>
                <a:ea typeface="SimSun" charset="-122"/>
              </a:rPr>
              <a:t>Filtros</a:t>
            </a:r>
            <a:endParaRPr lang="en-US" sz="2800" b="1" strike="noStrike" spc="-1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>
                <a:solidFill>
                  <a:srgbClr val="FFFFFF"/>
                </a:solidFill>
              </a:uFill>
              <a:latin typeface="Arial" panose="02080604020202020204" charset="0"/>
              <a:ea typeface="SimSun" charset="-122"/>
            </a:endParaRPr>
          </a:p>
        </p:txBody>
      </p:sp>
      <p:sp>
        <p:nvSpPr>
          <p:cNvPr id="2" name="CustomShape 2"/>
          <p:cNvSpPr/>
          <p:nvPr/>
        </p:nvSpPr>
        <p:spPr>
          <a:xfrm>
            <a:off x="1395024" y="5641218"/>
            <a:ext cx="5129277" cy="51689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x-none" alt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ea typeface="SimSun" charset="-122"/>
              </a:rPr>
              <a:t>Filtro de relación entre los lados</a:t>
            </a:r>
            <a:endParaRPr lang="x-none" alt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9123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TextShape 1"/>
          <p:cNvSpPr txBox="1"/>
          <p:nvPr/>
        </p:nvSpPr>
        <p:spPr>
          <a:xfrm>
            <a:off x="531812" y="399024"/>
            <a:ext cx="10972440" cy="11426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ea typeface="SimSun" charset="-122"/>
              </a:rPr>
              <a:t>Solución</a:t>
            </a:r>
            <a:r>
              <a:rPr lang="en-US" sz="4400" b="0" strike="noStrike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ea typeface="SimSun" charset="-122"/>
              </a:rPr>
              <a:t>
</a:t>
            </a:r>
            <a:r>
              <a:rPr lang="en-US" sz="2800" b="0" strike="noStrike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ea typeface="SimSun" charset="-122"/>
              </a:rPr>
              <a:t>Detección</a:t>
            </a:r>
            <a:r>
              <a:rPr lang="en-US" sz="2800" b="0" strike="noStrike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ea typeface="SimSun" charset="-122"/>
              </a:rPr>
              <a:t> de Home Plate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pic>
        <p:nvPicPr>
          <p:cNvPr id="144" name="Content Placeholder 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6916" y="1900558"/>
            <a:ext cx="2805495" cy="3740660"/>
          </a:xfrm>
          <a:prstGeom prst="rect">
            <a:avLst/>
          </a:prstGeom>
          <a:ln>
            <a:noFill/>
          </a:ln>
        </p:spPr>
      </p:pic>
      <p:sp>
        <p:nvSpPr>
          <p:cNvPr id="2" name="CustomShape 2"/>
          <p:cNvSpPr/>
          <p:nvPr/>
        </p:nvSpPr>
        <p:spPr>
          <a:xfrm>
            <a:off x="1395024" y="5641218"/>
            <a:ext cx="5129277" cy="51689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x-none" alt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ea typeface="SimSun" charset="-122"/>
              </a:rPr>
              <a:t>Filtro de relación entre los lados</a:t>
            </a:r>
            <a:endParaRPr lang="x-none" alt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en-US" smtClean="0"/>
              <a:t>18</a:t>
            </a:fld>
            <a:endParaRPr lang="en-US"/>
          </a:p>
        </p:txBody>
      </p:sp>
      <p:pic>
        <p:nvPicPr>
          <p:cNvPr id="7" name="Picture 6" descr="CornerSubPix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6015" y="1900558"/>
            <a:ext cx="4989260" cy="2442595"/>
          </a:xfrm>
          <a:prstGeom prst="rect">
            <a:avLst/>
          </a:prstGeom>
        </p:spPr>
      </p:pic>
      <p:sp>
        <p:nvSpPr>
          <p:cNvPr id="8" name="CustomShape 2"/>
          <p:cNvSpPr/>
          <p:nvPr/>
        </p:nvSpPr>
        <p:spPr>
          <a:xfrm>
            <a:off x="6960036" y="4343153"/>
            <a:ext cx="3501218" cy="51689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 algn="l">
              <a:lnSpc>
                <a:spcPct val="100000"/>
              </a:lnSpc>
            </a:pPr>
            <a:r>
              <a:rPr lang="x-none" altLang="en-US" sz="28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sym typeface="+mn-ea"/>
              </a:rPr>
              <a:t>Gradiente de im</a:t>
            </a:r>
            <a:r>
              <a:rPr lang="en-US" altLang="en-US" sz="28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sym typeface="+mn-ea"/>
              </a:rPr>
              <a:t>á</a:t>
            </a:r>
            <a:r>
              <a:rPr lang="x-none" altLang="en-US" sz="28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sym typeface="+mn-ea"/>
              </a:rPr>
              <a:t>gen</a:t>
            </a:r>
            <a:endParaRPr lang="x-none" alt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17024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TextShape 1"/>
          <p:cNvSpPr txBox="1"/>
          <p:nvPr/>
        </p:nvSpPr>
        <p:spPr>
          <a:xfrm>
            <a:off x="531812" y="399024"/>
            <a:ext cx="10972440" cy="11426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ea typeface="SimSun" charset="-122"/>
              </a:rPr>
              <a:t>Solución</a:t>
            </a:r>
            <a:r>
              <a:rPr lang="en-US" sz="4400" b="0" strike="noStrike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ea typeface="SimSun" charset="-122"/>
              </a:rPr>
              <a:t>
</a:t>
            </a:r>
            <a:r>
              <a:rPr lang="en-US" sz="2800" b="0" strike="noStrike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ea typeface="SimSun" charset="-122"/>
              </a:rPr>
              <a:t>Detección</a:t>
            </a:r>
            <a:r>
              <a:rPr lang="en-US" sz="2800" b="0" strike="noStrike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ea typeface="SimSun" charset="-122"/>
              </a:rPr>
              <a:t> de Home Plate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pic>
        <p:nvPicPr>
          <p:cNvPr id="144" name="Content Placeholder 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6916" y="1900558"/>
            <a:ext cx="2805495" cy="3740660"/>
          </a:xfrm>
          <a:prstGeom prst="rect">
            <a:avLst/>
          </a:prstGeom>
          <a:ln>
            <a:noFill/>
          </a:ln>
        </p:spPr>
      </p:pic>
      <p:sp>
        <p:nvSpPr>
          <p:cNvPr id="146" name="CustomShape 3"/>
          <p:cNvSpPr/>
          <p:nvPr/>
        </p:nvSpPr>
        <p:spPr>
          <a:xfrm>
            <a:off x="6668447" y="1869654"/>
            <a:ext cx="3183255" cy="264033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marL="457200" indent="-456565">
              <a:lnSpc>
                <a:spcPct val="150000"/>
              </a:lnSpc>
              <a:buClr>
                <a:srgbClr val="000000"/>
              </a:buClr>
              <a:buFont typeface="Arial" panose="02080604020202020204" charset="0"/>
              <a:buChar char="•"/>
            </a:pPr>
            <a:r>
              <a:rPr lang="x-none" altLang="en-US" sz="28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ea typeface="SimSun" charset="-122"/>
              </a:rPr>
              <a:t>Umbral</a:t>
            </a:r>
          </a:p>
          <a:p>
            <a:pPr marL="457200" indent="-456565">
              <a:lnSpc>
                <a:spcPct val="150000"/>
              </a:lnSpc>
              <a:buClr>
                <a:srgbClr val="000000"/>
              </a:buClr>
              <a:buFont typeface="Arial" panose="02080604020202020204" charset="0"/>
              <a:buChar char="•"/>
            </a:pPr>
            <a:r>
              <a:rPr lang="en-US" sz="280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ea typeface="SimSun" charset="-122"/>
              </a:rPr>
              <a:t>Contornos</a:t>
            </a:r>
            <a:endParaRPr lang="en-US" sz="280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  <a:ea typeface="SimSun" charset="-122"/>
            </a:endParaRPr>
          </a:p>
          <a:p>
            <a:pPr marL="457200" indent="-456565">
              <a:lnSpc>
                <a:spcPct val="150000"/>
              </a:lnSpc>
              <a:buClr>
                <a:srgbClr val="000000"/>
              </a:buClr>
              <a:buFont typeface="Arial" panose="02080604020202020204" charset="0"/>
              <a:buChar char="•"/>
            </a:pPr>
            <a:r>
              <a:rPr lang="en-US" sz="2800" b="1" strike="noStrike" spc="-1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FF"/>
                  </a:solidFill>
                </a:uFill>
                <a:latin typeface="Arial" panose="02080604020202020204" charset="0"/>
                <a:ea typeface="SimSun" charset="-122"/>
              </a:rPr>
              <a:t>Filtros</a:t>
            </a:r>
            <a:endParaRPr lang="en-US" sz="2800" b="1" strike="noStrike" spc="-1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>
                <a:solidFill>
                  <a:srgbClr val="FFFFFF"/>
                </a:solidFill>
              </a:uFill>
              <a:latin typeface="Arial" panose="02080604020202020204" charset="0"/>
              <a:ea typeface="SimSun" charset="-122"/>
            </a:endParaRPr>
          </a:p>
        </p:txBody>
      </p:sp>
      <p:sp>
        <p:nvSpPr>
          <p:cNvPr id="2" name="CustomShape 2"/>
          <p:cNvSpPr/>
          <p:nvPr/>
        </p:nvSpPr>
        <p:spPr>
          <a:xfrm>
            <a:off x="2595900" y="5641218"/>
            <a:ext cx="2727525" cy="51689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x-none" alt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ea typeface="SimSun" charset="-122"/>
              </a:rPr>
              <a:t>Filtro de ángulos</a:t>
            </a:r>
            <a:endParaRPr lang="x-none" alt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4464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TextShape 1"/>
          <p:cNvSpPr txBox="1"/>
          <p:nvPr/>
        </p:nvSpPr>
        <p:spPr>
          <a:xfrm>
            <a:off x="629820" y="399024"/>
            <a:ext cx="10972440" cy="11426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ea typeface="SimSun" charset="-122"/>
              </a:rPr>
              <a:t>Tecnologías</a:t>
            </a:r>
            <a:r>
              <a:rPr lang="en-US" sz="4400" b="0" strike="noStrike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ea typeface="SimSun" charset="-122"/>
              </a:rPr>
              <a:t> </a:t>
            </a:r>
            <a:r>
              <a:rPr lang="en-US" sz="4400" b="0" strike="noStrike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ea typeface="SimSun" charset="-122"/>
              </a:rPr>
              <a:t>existentes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pic>
        <p:nvPicPr>
          <p:cNvPr id="86" name="Picture 5"/>
          <p:cNvPicPr/>
          <p:nvPr/>
        </p:nvPicPr>
        <p:blipFill>
          <a:blip r:embed="rId3"/>
          <a:stretch>
            <a:fillRect/>
          </a:stretch>
        </p:blipFill>
        <p:spPr>
          <a:xfrm>
            <a:off x="2570631" y="1568682"/>
            <a:ext cx="3163742" cy="1778876"/>
          </a:xfrm>
          <a:prstGeom prst="rect">
            <a:avLst/>
          </a:prstGeom>
          <a:ln>
            <a:noFill/>
          </a:ln>
        </p:spPr>
      </p:pic>
      <p:sp>
        <p:nvSpPr>
          <p:cNvPr id="87" name="CustomShape 2"/>
          <p:cNvSpPr/>
          <p:nvPr/>
        </p:nvSpPr>
        <p:spPr>
          <a:xfrm>
            <a:off x="3480458" y="3386299"/>
            <a:ext cx="1344087" cy="5169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ea typeface="SimSun" charset="-122"/>
              </a:rPr>
              <a:t>K Zone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pic>
        <p:nvPicPr>
          <p:cNvPr id="88" name="Picture 7"/>
          <p:cNvPicPr/>
          <p:nvPr/>
        </p:nvPicPr>
        <p:blipFill>
          <a:blip r:embed="rId4"/>
          <a:stretch>
            <a:fillRect/>
          </a:stretch>
        </p:blipFill>
        <p:spPr>
          <a:xfrm>
            <a:off x="6743844" y="1568682"/>
            <a:ext cx="3163824" cy="1783080"/>
          </a:xfrm>
          <a:prstGeom prst="rect">
            <a:avLst/>
          </a:prstGeom>
          <a:ln>
            <a:noFill/>
          </a:ln>
        </p:spPr>
      </p:pic>
      <p:sp>
        <p:nvSpPr>
          <p:cNvPr id="89" name="CustomShape 3"/>
          <p:cNvSpPr/>
          <p:nvPr/>
        </p:nvSpPr>
        <p:spPr>
          <a:xfrm>
            <a:off x="7095431" y="3378780"/>
            <a:ext cx="2460649" cy="5169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ea typeface="SimSun" charset="-122"/>
              </a:rPr>
              <a:t>Ojo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ea typeface="SimSun" charset="-122"/>
              </a:rPr>
              <a:t> de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ea typeface="SimSun" charset="-122"/>
              </a:rPr>
              <a:t>Halcón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pic>
        <p:nvPicPr>
          <p:cNvPr id="90" name="Picture 9"/>
          <p:cNvPicPr/>
          <p:nvPr/>
        </p:nvPicPr>
        <p:blipFill>
          <a:blip r:embed="rId5"/>
          <a:stretch>
            <a:fillRect/>
          </a:stretch>
        </p:blipFill>
        <p:spPr>
          <a:xfrm>
            <a:off x="4534128" y="4011074"/>
            <a:ext cx="3163824" cy="1783080"/>
          </a:xfrm>
          <a:prstGeom prst="rect">
            <a:avLst/>
          </a:prstGeom>
          <a:ln>
            <a:noFill/>
          </a:ln>
        </p:spPr>
      </p:pic>
      <p:sp>
        <p:nvSpPr>
          <p:cNvPr id="91" name="CustomShape 4"/>
          <p:cNvSpPr/>
          <p:nvPr/>
        </p:nvSpPr>
        <p:spPr>
          <a:xfrm>
            <a:off x="5210509" y="5798358"/>
            <a:ext cx="1811062" cy="5169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ea typeface="SimSun" charset="-122"/>
              </a:rPr>
              <a:t>Sport Live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en-US" smtClean="0"/>
              <a:t>2</a:t>
            </a:fld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TextShape 1"/>
          <p:cNvSpPr txBox="1"/>
          <p:nvPr/>
        </p:nvSpPr>
        <p:spPr>
          <a:xfrm>
            <a:off x="531812" y="399024"/>
            <a:ext cx="10972440" cy="11426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ea typeface="SimSun" charset="-122"/>
              </a:rPr>
              <a:t>Solución</a:t>
            </a:r>
            <a:r>
              <a:rPr lang="en-US" sz="4400" b="0" strike="noStrike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ea typeface="SimSun" charset="-122"/>
              </a:rPr>
              <a:t>
</a:t>
            </a:r>
            <a:r>
              <a:rPr lang="en-US" sz="2800" b="0" strike="noStrike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ea typeface="SimSun" charset="-122"/>
              </a:rPr>
              <a:t>Detección</a:t>
            </a:r>
            <a:r>
              <a:rPr lang="en-US" sz="2800" b="0" strike="noStrike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ea typeface="SimSun" charset="-122"/>
              </a:rPr>
              <a:t> de Home Plate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pic>
        <p:nvPicPr>
          <p:cNvPr id="144" name="Content Placeholder 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6916" y="1900558"/>
            <a:ext cx="2805494" cy="3740660"/>
          </a:xfrm>
          <a:prstGeom prst="rect">
            <a:avLst/>
          </a:prstGeom>
          <a:ln>
            <a:noFill/>
          </a:ln>
        </p:spPr>
      </p:pic>
      <p:sp>
        <p:nvSpPr>
          <p:cNvPr id="146" name="CustomShape 3"/>
          <p:cNvSpPr/>
          <p:nvPr/>
        </p:nvSpPr>
        <p:spPr>
          <a:xfrm>
            <a:off x="6668447" y="1869654"/>
            <a:ext cx="3183255" cy="264033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marL="457200" indent="-456565">
              <a:lnSpc>
                <a:spcPct val="150000"/>
              </a:lnSpc>
              <a:buClr>
                <a:srgbClr val="000000"/>
              </a:buClr>
              <a:buFont typeface="Arial" panose="02080604020202020204" charset="0"/>
              <a:buChar char="•"/>
            </a:pPr>
            <a:r>
              <a:rPr lang="x-none" altLang="en-US" sz="28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ea typeface="SimSun" charset="-122"/>
              </a:rPr>
              <a:t>Umbral</a:t>
            </a:r>
          </a:p>
          <a:p>
            <a:pPr marL="457200" indent="-456565">
              <a:lnSpc>
                <a:spcPct val="150000"/>
              </a:lnSpc>
              <a:buClr>
                <a:srgbClr val="000000"/>
              </a:buClr>
              <a:buFont typeface="Arial" panose="02080604020202020204" charset="0"/>
              <a:buChar char="•"/>
            </a:pPr>
            <a:r>
              <a:rPr lang="en-US" sz="280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ea typeface="SimSun" charset="-122"/>
              </a:rPr>
              <a:t>Contornos</a:t>
            </a:r>
            <a:endParaRPr lang="en-US" sz="280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  <a:ea typeface="SimSun" charset="-122"/>
            </a:endParaRPr>
          </a:p>
          <a:p>
            <a:pPr marL="457200" indent="-456565">
              <a:lnSpc>
                <a:spcPct val="150000"/>
              </a:lnSpc>
              <a:buClr>
                <a:srgbClr val="000000"/>
              </a:buClr>
              <a:buFont typeface="Arial" panose="02080604020202020204" charset="0"/>
              <a:buChar char="•"/>
            </a:pPr>
            <a:r>
              <a:rPr lang="en-US" sz="280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ea typeface="SimSun" charset="-122"/>
              </a:rPr>
              <a:t>Filtros</a:t>
            </a:r>
            <a:endParaRPr lang="en-US" sz="280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  <a:ea typeface="SimSun" charset="-122"/>
            </a:endParaRPr>
          </a:p>
        </p:txBody>
      </p:sp>
      <p:sp>
        <p:nvSpPr>
          <p:cNvPr id="2" name="CustomShape 2"/>
          <p:cNvSpPr/>
          <p:nvPr/>
        </p:nvSpPr>
        <p:spPr>
          <a:xfrm>
            <a:off x="2142453" y="5641218"/>
            <a:ext cx="3634419" cy="51689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ea typeface="SimSun" charset="-122"/>
                <a:sym typeface="+mn-ea"/>
              </a:rPr>
              <a:t>Home Plate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ea typeface="SimSun" charset="-122"/>
                <a:sym typeface="+mn-ea"/>
              </a:rPr>
              <a:t>detectado</a:t>
            </a:r>
            <a:endParaRPr lang="x-none" alt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3041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TextShape 1"/>
          <p:cNvSpPr txBox="1"/>
          <p:nvPr/>
        </p:nvSpPr>
        <p:spPr>
          <a:xfrm>
            <a:off x="531812" y="399024"/>
            <a:ext cx="10972440" cy="11426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ea typeface="SimSun" charset="-122"/>
              </a:rPr>
              <a:t>Solución</a:t>
            </a:r>
            <a:r>
              <a:rPr lang="en-US" sz="4400" b="0" strike="noStrike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ea typeface="SimSun" charset="-122"/>
              </a:rPr>
              <a:t>
</a:t>
            </a:r>
            <a:r>
              <a:rPr lang="x-none" altLang="en-US" sz="2800" b="0" strike="noStrike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ea typeface="SimSun" charset="-122"/>
              </a:rPr>
              <a:t>Rectificación</a:t>
            </a:r>
            <a:r>
              <a:rPr lang="en-US" sz="2800" b="0" strike="noStrike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ea typeface="SimSun" charset="-122"/>
              </a:rPr>
              <a:t> de Home Plate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pic>
        <p:nvPicPr>
          <p:cNvPr id="3" name="Picture 2" descr="Transform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9178" y="2023110"/>
            <a:ext cx="2874645" cy="3819525"/>
          </a:xfrm>
          <a:prstGeom prst="rect">
            <a:avLst/>
          </a:prstGeom>
        </p:spPr>
      </p:pic>
      <p:pic>
        <p:nvPicPr>
          <p:cNvPr id="4" name="Picture 3" descr="Transformed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5409" y="3022716"/>
            <a:ext cx="2817495" cy="280543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6434136" y="2023110"/>
            <a:ext cx="2860040" cy="518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x-none" altLang="en-US" sz="2800" dirty="0"/>
              <a:t>Vista Top-down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en-US" smtClean="0"/>
              <a:t>21</a:t>
            </a:fld>
            <a:endParaRPr 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TextShape 1"/>
          <p:cNvSpPr txBox="1"/>
          <p:nvPr/>
        </p:nvSpPr>
        <p:spPr>
          <a:xfrm>
            <a:off x="592952" y="399024"/>
            <a:ext cx="10972440" cy="11426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ea typeface="SimSun" charset="-122"/>
              </a:rPr>
              <a:t>Solución</a:t>
            </a:r>
            <a:r>
              <a:rPr lang="en-US" sz="4400" b="0" strike="noStrike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ea typeface="SimSun" charset="-122"/>
              </a:rPr>
              <a:t>
</a:t>
            </a:r>
            <a:r>
              <a:rPr lang="x-none" altLang="en-US" sz="2800" b="0" strike="noStrike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ea typeface="SimSun" charset="-122"/>
              </a:rPr>
              <a:t>Rectificación</a:t>
            </a:r>
            <a:r>
              <a:rPr lang="en-US" sz="2800" b="0" strike="noStrike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ea typeface="SimSun" charset="-122"/>
              </a:rPr>
              <a:t> de Home Plate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pic>
        <p:nvPicPr>
          <p:cNvPr id="2" name="Picture 1" descr="/home/javier/Desktop/TESIS/Presentation/Graphics/Transform.gifTransform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773555" y="2001203"/>
            <a:ext cx="8611235" cy="3228975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4045584" y="5689717"/>
            <a:ext cx="4067175" cy="518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x-none" altLang="en-US" sz="2800" dirty="0"/>
              <a:t>Posición de la cámara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en-US" smtClean="0"/>
              <a:t>22</a:t>
            </a:fld>
            <a:endParaRPr 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TextShape 1"/>
          <p:cNvSpPr txBox="1"/>
          <p:nvPr/>
        </p:nvSpPr>
        <p:spPr>
          <a:xfrm>
            <a:off x="531812" y="399024"/>
            <a:ext cx="10972440" cy="11426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ea typeface="SimSun" charset="-122"/>
              </a:rPr>
              <a:t>Solución</a:t>
            </a:r>
            <a:r>
              <a:rPr lang="en-US" sz="4400" b="0" strike="noStrike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ea typeface="SimSun" charset="-122"/>
              </a:rPr>
              <a:t>
</a:t>
            </a:r>
            <a:r>
              <a:rPr lang="en-US" sz="2800" b="0" strike="noStrike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ea typeface="SimSun" charset="-122"/>
              </a:rPr>
              <a:t>Detección</a:t>
            </a:r>
            <a:r>
              <a:rPr lang="en-US" sz="2800" b="0" strike="noStrike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ea typeface="SimSun" charset="-122"/>
              </a:rPr>
              <a:t> de la pelota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153" name="CustomShape 3"/>
          <p:cNvSpPr/>
          <p:nvPr/>
        </p:nvSpPr>
        <p:spPr>
          <a:xfrm>
            <a:off x="6700520" y="2020585"/>
            <a:ext cx="4225785" cy="2318939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 marL="457200" indent="-456565" algn="l">
              <a:lnSpc>
                <a:spcPct val="200000"/>
              </a:lnSpc>
              <a:buClr>
                <a:srgbClr val="000000"/>
              </a:buClr>
              <a:buFont typeface="Arial" panose="02080604020202020204" charset="0"/>
              <a:buChar char="•"/>
            </a:pPr>
            <a:r>
              <a:rPr lang="en-US" sz="2600" strike="noStrike" spc="-1" dirty="0">
                <a:solidFill>
                  <a:srgbClr val="000000"/>
                </a:solidFill>
                <a:effectLst/>
                <a:uFill>
                  <a:solidFill>
                    <a:srgbClr val="FFFFFF"/>
                  </a:solidFill>
                </a:uFill>
                <a:latin typeface="Arial" panose="02080604020202020204" charset="0"/>
                <a:ea typeface="SimSun" charset="-122"/>
              </a:rPr>
              <a:t>Background Subtraction</a:t>
            </a:r>
          </a:p>
          <a:p>
            <a:pPr marL="457200" indent="-456565" algn="l">
              <a:lnSpc>
                <a:spcPct val="200000"/>
              </a:lnSpc>
              <a:buClr>
                <a:srgbClr val="000000"/>
              </a:buClr>
              <a:buFont typeface="Arial" panose="02080604020202020204" charset="0"/>
              <a:buChar char="•"/>
            </a:pPr>
            <a:r>
              <a:rPr lang="x-none" altLang="en-US" sz="2600" spc="-1" dirty="0">
                <a:solidFill>
                  <a:srgbClr val="000000"/>
                </a:solidFill>
                <a:effectLst/>
                <a:uFill>
                  <a:solidFill>
                    <a:srgbClr val="FFFFFF"/>
                  </a:solidFill>
                </a:uFill>
                <a:latin typeface="Arial" panose="02080604020202020204" charset="0"/>
                <a:ea typeface="SimSun" charset="-122"/>
                <a:sym typeface="+mn-ea"/>
              </a:rPr>
              <a:t>Operación morfológica</a:t>
            </a:r>
            <a:endParaRPr lang="x-none" altLang="en-US" sz="2600" strike="noStrike" spc="-1" dirty="0">
              <a:solidFill>
                <a:srgbClr val="000000"/>
              </a:solidFill>
              <a:effectLst/>
              <a:uFill>
                <a:solidFill>
                  <a:srgbClr val="FFFFFF"/>
                </a:solidFill>
              </a:uFill>
              <a:latin typeface="Arial" panose="02080604020202020204" charset="0"/>
              <a:ea typeface="SimSun" charset="-122"/>
              <a:sym typeface="+mn-ea"/>
            </a:endParaRPr>
          </a:p>
          <a:p>
            <a:pPr marL="457200" indent="-456565" algn="l">
              <a:lnSpc>
                <a:spcPct val="200000"/>
              </a:lnSpc>
              <a:buClr>
                <a:srgbClr val="000000"/>
              </a:buClr>
              <a:buFont typeface="Arial" panose="02080604020202020204" charset="0"/>
              <a:buChar char="•"/>
            </a:pP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ea typeface="SimSun" charset="-122"/>
              </a:rPr>
              <a:t>Filtrado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3" name="CustomShape 2"/>
          <p:cNvSpPr/>
          <p:nvPr/>
        </p:nvSpPr>
        <p:spPr>
          <a:xfrm>
            <a:off x="2576199" y="5165724"/>
            <a:ext cx="2719253" cy="51689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x-none" alt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ea typeface="SimSun" charset="-122"/>
              </a:rPr>
              <a:t>Imagen Original</a:t>
            </a:r>
          </a:p>
        </p:txBody>
      </p:sp>
      <p:pic>
        <p:nvPicPr>
          <p:cNvPr id="6" name="Picture 5" descr="/home/javier/Desktop/TESIS/Presentation/Graphics/Pitch.pngPitch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439857" y="2020586"/>
            <a:ext cx="4991939" cy="2924661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en-US" smtClean="0"/>
              <a:t>23</a:t>
            </a:fld>
            <a:endParaRPr 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TextShape 1"/>
          <p:cNvSpPr txBox="1"/>
          <p:nvPr/>
        </p:nvSpPr>
        <p:spPr>
          <a:xfrm>
            <a:off x="531812" y="399024"/>
            <a:ext cx="10972440" cy="11426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ea typeface="SimSun" charset="-122"/>
              </a:rPr>
              <a:t>Solución</a:t>
            </a:r>
            <a:r>
              <a:rPr lang="en-US" sz="4400" b="0" strike="noStrike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ea typeface="SimSun" charset="-122"/>
              </a:rPr>
              <a:t>
</a:t>
            </a:r>
            <a:r>
              <a:rPr lang="en-US" sz="2800" b="0" strike="noStrike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ea typeface="SimSun" charset="-122"/>
              </a:rPr>
              <a:t>Detección</a:t>
            </a:r>
            <a:r>
              <a:rPr lang="en-US" sz="2800" b="0" strike="noStrike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ea typeface="SimSun" charset="-122"/>
              </a:rPr>
              <a:t> de la pelota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153" name="CustomShape 3"/>
          <p:cNvSpPr/>
          <p:nvPr/>
        </p:nvSpPr>
        <p:spPr>
          <a:xfrm>
            <a:off x="6700520" y="2020585"/>
            <a:ext cx="4520253" cy="2318939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 marL="457200" indent="-456565" algn="l">
              <a:lnSpc>
                <a:spcPct val="200000"/>
              </a:lnSpc>
              <a:buClr>
                <a:srgbClr val="000000"/>
              </a:buClr>
              <a:buFont typeface="Arial" panose="02080604020202020204" charset="0"/>
              <a:buChar char="•"/>
            </a:pPr>
            <a:r>
              <a:rPr lang="en-US" sz="2600" b="1" strike="noStrike" spc="-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FF"/>
                  </a:solidFill>
                </a:uFill>
                <a:latin typeface="Arial" panose="02080604020202020204" charset="0"/>
                <a:ea typeface="SimSun" charset="-122"/>
              </a:rPr>
              <a:t>Background Subtraction</a:t>
            </a:r>
          </a:p>
          <a:p>
            <a:pPr marL="457200" indent="-456565" algn="l">
              <a:lnSpc>
                <a:spcPct val="200000"/>
              </a:lnSpc>
              <a:buClr>
                <a:srgbClr val="000000"/>
              </a:buClr>
              <a:buFont typeface="Arial" panose="02080604020202020204" charset="0"/>
              <a:buChar char="•"/>
            </a:pPr>
            <a:r>
              <a:rPr lang="x-none" altLang="en-US" sz="2600" spc="-1" dirty="0">
                <a:solidFill>
                  <a:srgbClr val="000000"/>
                </a:solidFill>
                <a:effectLst/>
                <a:uFill>
                  <a:solidFill>
                    <a:srgbClr val="FFFFFF"/>
                  </a:solidFill>
                </a:uFill>
                <a:latin typeface="Arial" panose="02080604020202020204" charset="0"/>
                <a:ea typeface="SimSun" charset="-122"/>
                <a:sym typeface="+mn-ea"/>
              </a:rPr>
              <a:t>Operación morfológica</a:t>
            </a:r>
            <a:endParaRPr lang="x-none" altLang="en-US" sz="2600" strike="noStrike" spc="-1" dirty="0">
              <a:solidFill>
                <a:srgbClr val="000000"/>
              </a:solidFill>
              <a:effectLst/>
              <a:uFill>
                <a:solidFill>
                  <a:srgbClr val="FFFFFF"/>
                </a:solidFill>
              </a:uFill>
              <a:latin typeface="Arial" panose="02080604020202020204" charset="0"/>
              <a:ea typeface="SimSun" charset="-122"/>
              <a:sym typeface="+mn-ea"/>
            </a:endParaRPr>
          </a:p>
          <a:p>
            <a:pPr marL="457200" indent="-456565" algn="l">
              <a:lnSpc>
                <a:spcPct val="200000"/>
              </a:lnSpc>
              <a:buClr>
                <a:srgbClr val="000000"/>
              </a:buClr>
              <a:buFont typeface="Arial" panose="02080604020202020204" charset="0"/>
              <a:buChar char="•"/>
            </a:pP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ea typeface="SimSun" charset="-122"/>
              </a:rPr>
              <a:t>Filtrado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3" name="CustomShape 2"/>
          <p:cNvSpPr/>
          <p:nvPr/>
        </p:nvSpPr>
        <p:spPr>
          <a:xfrm>
            <a:off x="2534969" y="5165724"/>
            <a:ext cx="2801713" cy="51689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x-none" alt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ea typeface="SimSun" charset="-122"/>
              </a:rPr>
              <a:t>Resultado de BS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116" y="2020586"/>
            <a:ext cx="4991421" cy="2924661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4907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TextShape 1"/>
          <p:cNvSpPr txBox="1"/>
          <p:nvPr/>
        </p:nvSpPr>
        <p:spPr>
          <a:xfrm>
            <a:off x="531812" y="399024"/>
            <a:ext cx="10972440" cy="11426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ea typeface="SimSun" charset="-122"/>
              </a:rPr>
              <a:t>Solución</a:t>
            </a:r>
            <a:r>
              <a:rPr lang="en-US" sz="4400" b="0" strike="noStrike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ea typeface="SimSun" charset="-122"/>
              </a:rPr>
              <a:t>
</a:t>
            </a:r>
            <a:r>
              <a:rPr lang="en-US" sz="2800" b="0" strike="noStrike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ea typeface="SimSun" charset="-122"/>
              </a:rPr>
              <a:t>Detección</a:t>
            </a:r>
            <a:r>
              <a:rPr lang="en-US" sz="2800" b="0" strike="noStrike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ea typeface="SimSun" charset="-122"/>
              </a:rPr>
              <a:t> de la pelota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153" name="CustomShape 3"/>
          <p:cNvSpPr/>
          <p:nvPr/>
        </p:nvSpPr>
        <p:spPr>
          <a:xfrm>
            <a:off x="6700520" y="2020585"/>
            <a:ext cx="4520253" cy="2318939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 marL="457200" indent="-456565" algn="l">
              <a:lnSpc>
                <a:spcPct val="200000"/>
              </a:lnSpc>
              <a:buClr>
                <a:srgbClr val="000000"/>
              </a:buClr>
              <a:buFont typeface="Arial" panose="02080604020202020204" charset="0"/>
              <a:buChar char="•"/>
            </a:pPr>
            <a:r>
              <a:rPr lang="en-US" sz="26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ea typeface="SimSun" charset="-122"/>
              </a:rPr>
              <a:t>Background Subtraction</a:t>
            </a:r>
          </a:p>
          <a:p>
            <a:pPr marL="457200" indent="-456565" algn="l">
              <a:lnSpc>
                <a:spcPct val="200000"/>
              </a:lnSpc>
              <a:buClr>
                <a:srgbClr val="000000"/>
              </a:buClr>
              <a:buFont typeface="Arial" panose="02080604020202020204" charset="0"/>
              <a:buChar char="•"/>
            </a:pPr>
            <a:r>
              <a:rPr lang="x-none" altLang="en-US" sz="2600" b="1" spc="-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FF"/>
                  </a:solidFill>
                </a:uFill>
                <a:latin typeface="Arial" panose="02080604020202020204" charset="0"/>
                <a:ea typeface="SimSun" charset="-122"/>
                <a:sym typeface="+mn-ea"/>
              </a:rPr>
              <a:t>Operación morfológica</a:t>
            </a:r>
            <a:endParaRPr lang="x-none" altLang="en-US" sz="2600" b="1" strike="noStrike" spc="-1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>
                <a:solidFill>
                  <a:srgbClr val="FFFFFF"/>
                </a:solidFill>
              </a:uFill>
              <a:latin typeface="Arial" panose="02080604020202020204" charset="0"/>
              <a:ea typeface="SimSun" charset="-122"/>
              <a:sym typeface="+mn-ea"/>
            </a:endParaRPr>
          </a:p>
          <a:p>
            <a:pPr marL="457200" indent="-456565" algn="l">
              <a:lnSpc>
                <a:spcPct val="200000"/>
              </a:lnSpc>
              <a:buClr>
                <a:srgbClr val="000000"/>
              </a:buClr>
              <a:buFont typeface="Arial" panose="02080604020202020204" charset="0"/>
              <a:buChar char="•"/>
            </a:pP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ea typeface="SimSun" charset="-122"/>
              </a:rPr>
              <a:t>Filtrado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3" name="CustomShape 2"/>
          <p:cNvSpPr/>
          <p:nvPr/>
        </p:nvSpPr>
        <p:spPr>
          <a:xfrm>
            <a:off x="1785934" y="5165723"/>
            <a:ext cx="4299784" cy="51689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x-none" alt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ea typeface="SimSun" charset="-122"/>
              </a:rPr>
              <a:t>Aplicando OM de Apertura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116" y="2020586"/>
            <a:ext cx="4991421" cy="292466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413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TextShape 1"/>
          <p:cNvSpPr txBox="1"/>
          <p:nvPr/>
        </p:nvSpPr>
        <p:spPr>
          <a:xfrm>
            <a:off x="531812" y="399024"/>
            <a:ext cx="10972440" cy="11426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ea typeface="SimSun" charset="-122"/>
              </a:rPr>
              <a:t>Solución</a:t>
            </a:r>
            <a:r>
              <a:rPr lang="en-US" sz="4400" b="0" strike="noStrike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ea typeface="SimSun" charset="-122"/>
              </a:rPr>
              <a:t>
</a:t>
            </a:r>
            <a:r>
              <a:rPr lang="en-US" sz="2800" b="0" strike="noStrike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ea typeface="SimSun" charset="-122"/>
              </a:rPr>
              <a:t>Detección</a:t>
            </a:r>
            <a:r>
              <a:rPr lang="en-US" sz="2800" b="0" strike="noStrike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ea typeface="SimSun" charset="-122"/>
              </a:rPr>
              <a:t> de la pelota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153" name="CustomShape 3"/>
          <p:cNvSpPr/>
          <p:nvPr/>
        </p:nvSpPr>
        <p:spPr>
          <a:xfrm>
            <a:off x="6700520" y="2020585"/>
            <a:ext cx="4520253" cy="2442927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 marL="457200" indent="-456565" algn="l">
              <a:lnSpc>
                <a:spcPct val="200000"/>
              </a:lnSpc>
              <a:buClr>
                <a:srgbClr val="000000"/>
              </a:buClr>
              <a:buFont typeface="Arial" panose="02080604020202020204" charset="0"/>
              <a:buChar char="•"/>
            </a:pPr>
            <a:r>
              <a:rPr lang="en-US" sz="26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ea typeface="SimSun" charset="-122"/>
              </a:rPr>
              <a:t>Background Subtraction</a:t>
            </a:r>
          </a:p>
          <a:p>
            <a:pPr marL="457200" indent="-456565" algn="l">
              <a:lnSpc>
                <a:spcPct val="200000"/>
              </a:lnSpc>
              <a:buClr>
                <a:srgbClr val="000000"/>
              </a:buClr>
              <a:buFont typeface="Arial" panose="02080604020202020204" charset="0"/>
              <a:buChar char="•"/>
            </a:pPr>
            <a:r>
              <a:rPr lang="x-none" altLang="en-US" sz="2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ea typeface="SimSun" charset="-122"/>
                <a:sym typeface="+mn-ea"/>
              </a:rPr>
              <a:t>Operación morfológica</a:t>
            </a:r>
            <a:endParaRPr lang="x-none" altLang="en-US" sz="260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  <a:ea typeface="SimSun" charset="-122"/>
              <a:sym typeface="+mn-ea"/>
            </a:endParaRPr>
          </a:p>
          <a:p>
            <a:pPr marL="457200" indent="-456565" algn="l">
              <a:lnSpc>
                <a:spcPct val="200000"/>
              </a:lnSpc>
              <a:buClr>
                <a:srgbClr val="000000"/>
              </a:buClr>
              <a:buFont typeface="Arial" panose="02080604020202020204" charset="0"/>
              <a:buChar char="•"/>
            </a:pPr>
            <a:r>
              <a:rPr lang="en-US" sz="2600" b="1" strike="noStrike" spc="-1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FF"/>
                  </a:solidFill>
                </a:uFill>
                <a:latin typeface="Arial" panose="02080604020202020204" charset="0"/>
                <a:ea typeface="SimSun" charset="-122"/>
              </a:rPr>
              <a:t>Filtrado</a:t>
            </a:r>
            <a:endParaRPr lang="en-US" sz="1800" b="1" strike="noStrike" spc="-1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3" name="CustomShape 2"/>
          <p:cNvSpPr/>
          <p:nvPr/>
        </p:nvSpPr>
        <p:spPr>
          <a:xfrm>
            <a:off x="2752020" y="5165723"/>
            <a:ext cx="2367612" cy="51689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r>
              <a:rPr lang="x-none" alt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ea typeface="SimSun" charset="-122"/>
                <a:sym typeface="+mn-ea"/>
              </a:rPr>
              <a:t>Filtro de radio</a:t>
            </a:r>
            <a:endParaRPr lang="x-none" altLang="en-US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  <a:ea typeface="SimSun" charset="-122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117" y="2020586"/>
            <a:ext cx="4991419" cy="292466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5452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TextShape 1"/>
          <p:cNvSpPr txBox="1"/>
          <p:nvPr/>
        </p:nvSpPr>
        <p:spPr>
          <a:xfrm>
            <a:off x="531812" y="399024"/>
            <a:ext cx="10972440" cy="11426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ea typeface="SimSun" charset="-122"/>
              </a:rPr>
              <a:t>Solución</a:t>
            </a:r>
            <a:r>
              <a:rPr lang="en-US" sz="4400" b="0" strike="noStrike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ea typeface="SimSun" charset="-122"/>
              </a:rPr>
              <a:t>
</a:t>
            </a:r>
            <a:r>
              <a:rPr lang="en-US" sz="2800" b="0" strike="noStrike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ea typeface="SimSun" charset="-122"/>
              </a:rPr>
              <a:t>Detección</a:t>
            </a:r>
            <a:r>
              <a:rPr lang="en-US" sz="2800" b="0" strike="noStrike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ea typeface="SimSun" charset="-122"/>
              </a:rPr>
              <a:t> de la pelota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pic>
        <p:nvPicPr>
          <p:cNvPr id="148" name="Content Placeholder 3" descr="/home/javier/Desktop/TESIS/Presentation/Graphics/PitchDetected1.pngPitchDetected1"/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1526236" y="2039426"/>
            <a:ext cx="2339386" cy="1579600"/>
          </a:xfrm>
          <a:prstGeom prst="rect">
            <a:avLst/>
          </a:prstGeom>
          <a:ln>
            <a:noFill/>
          </a:ln>
        </p:spPr>
      </p:pic>
      <p:pic>
        <p:nvPicPr>
          <p:cNvPr id="149" name="Picture 4" descr="/home/javier/Desktop/TESIS/Presentation/Graphics/PitchDetected2.pngPitchDetected2"/>
          <p:cNvPicPr/>
          <p:nvPr/>
        </p:nvPicPr>
        <p:blipFill>
          <a:blip r:embed="rId4"/>
          <a:srcRect/>
          <a:stretch>
            <a:fillRect/>
          </a:stretch>
        </p:blipFill>
        <p:spPr>
          <a:xfrm>
            <a:off x="4030980" y="2039426"/>
            <a:ext cx="2339386" cy="1582842"/>
          </a:xfrm>
          <a:prstGeom prst="rect">
            <a:avLst/>
          </a:prstGeom>
          <a:ln>
            <a:noFill/>
          </a:ln>
        </p:spPr>
      </p:pic>
      <p:pic>
        <p:nvPicPr>
          <p:cNvPr id="150" name="Picture 5" descr="/home/javier/Desktop/TESIS/Presentation/Graphics/PitchDetected3.pngPitchDetected3"/>
          <p:cNvPicPr/>
          <p:nvPr/>
        </p:nvPicPr>
        <p:blipFill>
          <a:blip r:embed="rId5"/>
          <a:srcRect/>
          <a:stretch>
            <a:fillRect/>
          </a:stretch>
        </p:blipFill>
        <p:spPr>
          <a:xfrm>
            <a:off x="1515106" y="3819525"/>
            <a:ext cx="2350516" cy="1582698"/>
          </a:xfrm>
          <a:prstGeom prst="rect">
            <a:avLst/>
          </a:prstGeom>
          <a:ln>
            <a:noFill/>
          </a:ln>
        </p:spPr>
      </p:pic>
      <p:pic>
        <p:nvPicPr>
          <p:cNvPr id="151" name="Picture 6" descr="/home/javier/Desktop/TESIS/Presentation/Graphics/PitchDetected4.pngPitchDetected4"/>
          <p:cNvPicPr/>
          <p:nvPr/>
        </p:nvPicPr>
        <p:blipFill>
          <a:blip r:embed="rId6"/>
          <a:srcRect/>
          <a:stretch>
            <a:fillRect/>
          </a:stretch>
        </p:blipFill>
        <p:spPr>
          <a:xfrm>
            <a:off x="4035988" y="3819525"/>
            <a:ext cx="2334378" cy="1578869"/>
          </a:xfrm>
          <a:prstGeom prst="rect">
            <a:avLst/>
          </a:prstGeom>
          <a:ln>
            <a:noFill/>
          </a:ln>
        </p:spPr>
      </p:pic>
      <p:sp>
        <p:nvSpPr>
          <p:cNvPr id="152" name="CustomShape 2"/>
          <p:cNvSpPr/>
          <p:nvPr/>
        </p:nvSpPr>
        <p:spPr>
          <a:xfrm>
            <a:off x="2400764" y="5602722"/>
            <a:ext cx="2799909" cy="51689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ea typeface="SimSun" charset="-122"/>
              </a:rPr>
              <a:t>Pelota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ea typeface="SimSun" charset="-122"/>
              </a:rPr>
              <a:t>detectada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2" name="CustomShape 3"/>
          <p:cNvSpPr/>
          <p:nvPr/>
        </p:nvSpPr>
        <p:spPr>
          <a:xfrm>
            <a:off x="6700521" y="2039426"/>
            <a:ext cx="4287778" cy="2567305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 marL="457200" indent="-456565" algn="l">
              <a:lnSpc>
                <a:spcPct val="200000"/>
              </a:lnSpc>
              <a:buClr>
                <a:srgbClr val="000000"/>
              </a:buClr>
              <a:buFont typeface="Arial" panose="02080604020202020204" charset="0"/>
              <a:buChar char="•"/>
            </a:pPr>
            <a:r>
              <a:rPr lang="en-US" sz="2600" strike="noStrike" spc="-1" dirty="0">
                <a:solidFill>
                  <a:srgbClr val="000000"/>
                </a:solidFill>
                <a:effectLst/>
                <a:uFill>
                  <a:solidFill>
                    <a:srgbClr val="FFFFFF"/>
                  </a:solidFill>
                </a:uFill>
                <a:latin typeface="Arial" panose="02080604020202020204" charset="0"/>
                <a:ea typeface="SimSun" charset="-122"/>
              </a:rPr>
              <a:t>Background Subtraction</a:t>
            </a:r>
          </a:p>
          <a:p>
            <a:pPr marL="457200" indent="-456565" algn="l">
              <a:lnSpc>
                <a:spcPct val="200000"/>
              </a:lnSpc>
              <a:buClr>
                <a:srgbClr val="000000"/>
              </a:buClr>
              <a:buFont typeface="Arial" panose="02080604020202020204" charset="0"/>
              <a:buChar char="•"/>
            </a:pPr>
            <a:r>
              <a:rPr lang="x-none" altLang="en-US" sz="2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ea typeface="SimSun" charset="-122"/>
                <a:sym typeface="+mn-ea"/>
              </a:rPr>
              <a:t>Operación morfológica</a:t>
            </a:r>
            <a:endParaRPr lang="x-none" altLang="en-US" sz="2600" strike="noStrike" spc="-1" dirty="0">
              <a:solidFill>
                <a:srgbClr val="000000"/>
              </a:solidFill>
              <a:effectLst/>
              <a:uFill>
                <a:solidFill>
                  <a:srgbClr val="FFFFFF"/>
                </a:solidFill>
              </a:uFill>
              <a:latin typeface="Arial" panose="02080604020202020204" charset="0"/>
              <a:ea typeface="SimSun" charset="-122"/>
            </a:endParaRPr>
          </a:p>
          <a:p>
            <a:pPr marL="457200" indent="-456565" algn="l">
              <a:lnSpc>
                <a:spcPct val="200000"/>
              </a:lnSpc>
              <a:buClr>
                <a:srgbClr val="000000"/>
              </a:buClr>
              <a:buFont typeface="Arial" panose="02080604020202020204" charset="0"/>
              <a:buChar char="•"/>
            </a:pPr>
            <a:r>
              <a:rPr lang="en-US" sz="2600" strike="noStrike" spc="-1" dirty="0" err="1">
                <a:solidFill>
                  <a:srgbClr val="000000"/>
                </a:solidFill>
                <a:effectLst/>
                <a:uFill>
                  <a:solidFill>
                    <a:srgbClr val="FFFFFF"/>
                  </a:solidFill>
                </a:uFill>
                <a:latin typeface="Arial" panose="02080604020202020204" charset="0"/>
                <a:ea typeface="SimSun" charset="-122"/>
              </a:rPr>
              <a:t>Filtrado</a:t>
            </a:r>
            <a:endParaRPr lang="x-none" altLang="en-US" sz="1800" strike="noStrike" spc="-1" dirty="0">
              <a:solidFill>
                <a:srgbClr val="000000"/>
              </a:solidFill>
              <a:effectLst/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en-US" smtClean="0"/>
              <a:t>27</a:t>
            </a:fld>
            <a:endParaRPr 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TextShape 1"/>
          <p:cNvSpPr txBox="1"/>
          <p:nvPr/>
        </p:nvSpPr>
        <p:spPr>
          <a:xfrm>
            <a:off x="531812" y="399024"/>
            <a:ext cx="10972440" cy="11426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ea typeface="SimSun" charset="-122"/>
              </a:rPr>
              <a:t>Solución</a:t>
            </a:r>
            <a:r>
              <a:rPr lang="en-US" sz="4400" b="0" strike="noStrike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ea typeface="SimSun" charset="-122"/>
              </a:rPr>
              <a:t>
</a:t>
            </a:r>
            <a:r>
              <a:rPr lang="en-US" sz="2800" b="0" strike="noStrike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ea typeface="SimSun" charset="-122"/>
              </a:rPr>
              <a:t>Aproximación</a:t>
            </a:r>
            <a:r>
              <a:rPr lang="en-US" sz="2800" b="0" strike="noStrike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ea typeface="SimSun" charset="-122"/>
              </a:rPr>
              <a:t> de la </a:t>
            </a:r>
            <a:r>
              <a:rPr lang="en-US" sz="2800" b="0" strike="noStrike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ea typeface="SimSun" charset="-122"/>
              </a:rPr>
              <a:t>trayectoria</a:t>
            </a:r>
            <a:r>
              <a:rPr lang="en-US" sz="2800" b="0" strike="noStrike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ea typeface="SimSun" charset="-122"/>
              </a:rPr>
              <a:t> de la pelota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155" name="CustomShape 2"/>
          <p:cNvSpPr/>
          <p:nvPr/>
        </p:nvSpPr>
        <p:spPr>
          <a:xfrm>
            <a:off x="6677886" y="1930422"/>
            <a:ext cx="3691094" cy="1352604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 marL="457200" indent="-456565">
              <a:lnSpc>
                <a:spcPct val="150000"/>
              </a:lnSpc>
              <a:buClr>
                <a:srgbClr val="000000"/>
              </a:buClr>
              <a:buFont typeface="Arial" panose="02080604020202020204" charset="0"/>
              <a:buChar char="•"/>
            </a:pPr>
            <a:r>
              <a:rPr lang="en-US" sz="2800" b="1" strike="noStrike" spc="-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FF"/>
                  </a:solidFill>
                </a:uFill>
                <a:latin typeface="Arial" panose="02080604020202020204" charset="0"/>
                <a:ea typeface="SimSun" charset="-122"/>
              </a:rPr>
              <a:t>RANSAC</a:t>
            </a:r>
          </a:p>
          <a:p>
            <a:pPr marL="457200" indent="-456565">
              <a:lnSpc>
                <a:spcPct val="150000"/>
              </a:lnSpc>
              <a:buClr>
                <a:srgbClr val="000000"/>
              </a:buClr>
              <a:buFont typeface="Arial" panose="02080604020202020204" charset="0"/>
              <a:buChar char="•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ea typeface="SimSun" charset="-122"/>
              </a:rPr>
              <a:t>Modelo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ea typeface="SimSun" charset="-122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ea typeface="SimSun" charset="-122"/>
              </a:rPr>
              <a:t>cuadrático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pic>
        <p:nvPicPr>
          <p:cNvPr id="2" name="Picture 1" descr="RANSACGraphic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1579" y="1930422"/>
            <a:ext cx="4970640" cy="372798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en-US" smtClean="0"/>
              <a:t>28</a:t>
            </a:fld>
            <a:endParaRPr 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TextShape 1"/>
          <p:cNvSpPr txBox="1"/>
          <p:nvPr/>
        </p:nvSpPr>
        <p:spPr>
          <a:xfrm>
            <a:off x="531812" y="399024"/>
            <a:ext cx="10972440" cy="11426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ea typeface="SimSun" charset="-122"/>
              </a:rPr>
              <a:t>Solución</a:t>
            </a:r>
            <a:r>
              <a:rPr lang="en-US" sz="4400" b="0" strike="noStrike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ea typeface="SimSun" charset="-122"/>
              </a:rPr>
              <a:t>
</a:t>
            </a:r>
            <a:r>
              <a:rPr lang="en-US" sz="2800" b="0" strike="noStrike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ea typeface="SimSun" charset="-122"/>
              </a:rPr>
              <a:t>Aproximación</a:t>
            </a:r>
            <a:r>
              <a:rPr lang="en-US" sz="2800" b="0" strike="noStrike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ea typeface="SimSun" charset="-122"/>
              </a:rPr>
              <a:t> de la </a:t>
            </a:r>
            <a:r>
              <a:rPr lang="en-US" sz="2800" b="0" strike="noStrike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ea typeface="SimSun" charset="-122"/>
              </a:rPr>
              <a:t>trayectoria</a:t>
            </a:r>
            <a:r>
              <a:rPr lang="en-US" sz="2800" b="0" strike="noStrike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ea typeface="SimSun" charset="-122"/>
              </a:rPr>
              <a:t> de la pelota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pic>
        <p:nvPicPr>
          <p:cNvPr id="2" name="Picture 1" descr="/home/javier/Desktop/TESIS/Tesis Latex/Graphics/BallTrajectory.pngBallTrajectory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311579" y="1930422"/>
            <a:ext cx="4974336" cy="3730752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en-US" smtClean="0"/>
              <a:t>29</a:t>
            </a:fld>
            <a:endParaRPr lang="en-US"/>
          </a:p>
        </p:txBody>
      </p:sp>
      <p:sp>
        <p:nvSpPr>
          <p:cNvPr id="6" name="CustomShape 2"/>
          <p:cNvSpPr/>
          <p:nvPr/>
        </p:nvSpPr>
        <p:spPr>
          <a:xfrm>
            <a:off x="6677885" y="1930421"/>
            <a:ext cx="3922955" cy="1463707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 marL="457200" indent="-456565">
              <a:lnSpc>
                <a:spcPct val="150000"/>
              </a:lnSpc>
              <a:buClr>
                <a:srgbClr val="000000"/>
              </a:buClr>
              <a:buFont typeface="Arial" panose="02080604020202020204" charset="0"/>
              <a:buChar char="•"/>
            </a:pPr>
            <a:r>
              <a:rPr lang="en-US" sz="28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ea typeface="SimSun" charset="-122"/>
              </a:rPr>
              <a:t>RANSAC</a:t>
            </a:r>
          </a:p>
          <a:p>
            <a:pPr marL="457200" indent="-456565">
              <a:lnSpc>
                <a:spcPct val="150000"/>
              </a:lnSpc>
              <a:buClr>
                <a:srgbClr val="000000"/>
              </a:buClr>
              <a:buFont typeface="Arial" panose="02080604020202020204" charset="0"/>
              <a:buChar char="•"/>
            </a:pPr>
            <a:r>
              <a:rPr lang="en-US" sz="2800" b="1" strike="noStrike" spc="-1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FF"/>
                  </a:solidFill>
                </a:uFill>
                <a:latin typeface="Arial" panose="02080604020202020204" charset="0"/>
                <a:ea typeface="SimSun" charset="-122"/>
              </a:rPr>
              <a:t>Modelo</a:t>
            </a:r>
            <a:r>
              <a:rPr lang="en-US" sz="2800" b="1" strike="noStrike" spc="-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FF"/>
                  </a:solidFill>
                </a:uFill>
                <a:latin typeface="Arial" panose="02080604020202020204" charset="0"/>
                <a:ea typeface="SimSun" charset="-122"/>
              </a:rPr>
              <a:t> </a:t>
            </a:r>
            <a:r>
              <a:rPr lang="en-US" sz="2800" b="1" strike="noStrike" spc="-1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FF"/>
                  </a:solidFill>
                </a:uFill>
                <a:latin typeface="Arial" panose="02080604020202020204" charset="0"/>
                <a:ea typeface="SimSun" charset="-122"/>
              </a:rPr>
              <a:t>cuadrático</a:t>
            </a:r>
            <a:endParaRPr lang="en-US" sz="1800" b="1" strike="noStrike" spc="-1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TextShape 1"/>
          <p:cNvSpPr txBox="1"/>
          <p:nvPr/>
        </p:nvSpPr>
        <p:spPr>
          <a:xfrm>
            <a:off x="531812" y="399024"/>
            <a:ext cx="10972440" cy="11426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ea typeface="SimSun" charset="-122"/>
              </a:rPr>
              <a:t>PITCHf</a:t>
            </a:r>
            <a:r>
              <a:rPr lang="en-US" sz="4400" b="0" strike="noStrike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ea typeface="SimSun" charset="-122"/>
              </a:rPr>
              <a:t>/x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pic>
        <p:nvPicPr>
          <p:cNvPr id="93" name="Content Placeholder 3"/>
          <p:cNvPicPr/>
          <p:nvPr/>
        </p:nvPicPr>
        <p:blipFill>
          <a:blip r:embed="rId3"/>
          <a:stretch>
            <a:fillRect/>
          </a:stretch>
        </p:blipFill>
        <p:spPr>
          <a:xfrm>
            <a:off x="1668168" y="1927800"/>
            <a:ext cx="4915512" cy="2755512"/>
          </a:xfrm>
          <a:prstGeom prst="rect">
            <a:avLst/>
          </a:prstGeom>
          <a:ln>
            <a:noFill/>
          </a:ln>
        </p:spPr>
      </p:pic>
      <p:sp>
        <p:nvSpPr>
          <p:cNvPr id="94" name="CustomShape 2"/>
          <p:cNvSpPr/>
          <p:nvPr/>
        </p:nvSpPr>
        <p:spPr>
          <a:xfrm>
            <a:off x="6837840" y="1927800"/>
            <a:ext cx="4359960" cy="25832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 marL="457200" indent="-456565">
              <a:lnSpc>
                <a:spcPct val="150000"/>
              </a:lnSpc>
              <a:buClr>
                <a:srgbClr val="000000"/>
              </a:buClr>
              <a:buFont typeface="Arial" panose="02080604020202020204" charset="0"/>
              <a:buChar char="•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ea typeface="SimSun" charset="-122"/>
              </a:rPr>
              <a:t>Tres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ea typeface="SimSun" charset="-122"/>
              </a:rPr>
              <a:t>cámaras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  <a:p>
            <a:pPr marL="457200" indent="-456565">
              <a:lnSpc>
                <a:spcPct val="150000"/>
              </a:lnSpc>
              <a:buClr>
                <a:srgbClr val="000000"/>
              </a:buClr>
              <a:buFont typeface="Arial" panose="02080604020202020204" charset="0"/>
              <a:buChar char="•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ea typeface="SimSun" charset="-122"/>
              </a:rPr>
              <a:t>Tipo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ea typeface="SimSun" charset="-122"/>
              </a:rPr>
              <a:t> de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ea typeface="SimSun" charset="-122"/>
              </a:rPr>
              <a:t>lanzamiento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  <a:p>
            <a:pPr marL="457200" indent="-456565">
              <a:lnSpc>
                <a:spcPct val="150000"/>
              </a:lnSpc>
              <a:buClr>
                <a:srgbClr val="000000"/>
              </a:buClr>
              <a:buFont typeface="Arial" panose="02080604020202020204" charset="0"/>
              <a:buChar char="•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ea typeface="SimSun" charset="-122"/>
              </a:rPr>
              <a:t>Retroalimentación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ea typeface="SimSun" charset="-122"/>
              </a:rPr>
              <a:t> a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ea typeface="SimSun" charset="-122"/>
              </a:rPr>
              <a:t>los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  <a:p>
            <a:pPr>
              <a:lnSpc>
                <a:spcPct val="150000"/>
              </a:lnSpc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ea typeface="SimSun" charset="-122"/>
              </a:rPr>
              <a:t>   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ea typeface="SimSun" charset="-122"/>
              </a:rPr>
              <a:t>árbitros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en-US" smtClean="0"/>
              <a:t>3</a:t>
            </a:fld>
            <a:endParaRPr 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TextShape 1"/>
          <p:cNvSpPr txBox="1"/>
          <p:nvPr/>
        </p:nvSpPr>
        <p:spPr>
          <a:xfrm>
            <a:off x="531812" y="399024"/>
            <a:ext cx="10972440" cy="11426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ea typeface="SimSun" charset="-122"/>
              </a:rPr>
              <a:t>Solución</a:t>
            </a:r>
            <a:r>
              <a:rPr lang="en-US" sz="4400" b="0" strike="noStrike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ea typeface="SimSun" charset="-122"/>
              </a:rPr>
              <a:t>
</a:t>
            </a:r>
            <a:r>
              <a:rPr lang="en-US" sz="2800" b="0" strike="noStrike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ea typeface="SimSun" charset="-122"/>
              </a:rPr>
              <a:t>Zona de Strike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pic>
        <p:nvPicPr>
          <p:cNvPr id="124" name="Content Placeholder 3"/>
          <p:cNvPicPr/>
          <p:nvPr/>
        </p:nvPicPr>
        <p:blipFill>
          <a:blip r:embed="rId3"/>
          <a:stretch>
            <a:fillRect/>
          </a:stretch>
        </p:blipFill>
        <p:spPr>
          <a:xfrm>
            <a:off x="1311579" y="1812013"/>
            <a:ext cx="4379534" cy="3711057"/>
          </a:xfrm>
          <a:prstGeom prst="rect">
            <a:avLst/>
          </a:prstGeom>
          <a:ln>
            <a:noFill/>
          </a:ln>
        </p:spPr>
      </p:pic>
      <p:pic>
        <p:nvPicPr>
          <p:cNvPr id="125" name="Picture 4"/>
          <p:cNvPicPr/>
          <p:nvPr/>
        </p:nvPicPr>
        <p:blipFill>
          <a:blip r:embed="rId4"/>
          <a:stretch>
            <a:fillRect/>
          </a:stretch>
        </p:blipFill>
        <p:spPr>
          <a:xfrm>
            <a:off x="6721560" y="1810606"/>
            <a:ext cx="4379976" cy="3712464"/>
          </a:xfrm>
          <a:prstGeom prst="rect">
            <a:avLst/>
          </a:prstGeom>
          <a:ln>
            <a:noFill/>
          </a:ln>
        </p:spPr>
      </p:pic>
      <p:sp>
        <p:nvSpPr>
          <p:cNvPr id="126" name="CustomShape 2"/>
          <p:cNvSpPr/>
          <p:nvPr/>
        </p:nvSpPr>
        <p:spPr>
          <a:xfrm>
            <a:off x="2242829" y="5655960"/>
            <a:ext cx="2517034" cy="5169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ea typeface="SimSun" charset="-122"/>
              </a:rPr>
              <a:t>Zona de Strike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127" name="CustomShape 3"/>
          <p:cNvSpPr/>
          <p:nvPr/>
        </p:nvSpPr>
        <p:spPr>
          <a:xfrm>
            <a:off x="6948660" y="5650047"/>
            <a:ext cx="3925776" cy="5169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ea typeface="SimSun" charset="-122"/>
              </a:rPr>
              <a:t>Zona de Strike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ea typeface="SimSun" charset="-122"/>
              </a:rPr>
              <a:t>utilizada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en-US" smtClean="0"/>
              <a:t>30</a:t>
            </a:fld>
            <a:endParaRPr 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TextShape 1"/>
          <p:cNvSpPr txBox="1"/>
          <p:nvPr/>
        </p:nvSpPr>
        <p:spPr>
          <a:xfrm>
            <a:off x="531812" y="399024"/>
            <a:ext cx="10972440" cy="11426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ea typeface="SimSun" charset="-122"/>
              </a:rPr>
              <a:t>Solución</a:t>
            </a:r>
            <a:r>
              <a:rPr lang="en-US" sz="4400" b="0" strike="noStrike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ea typeface="SimSun" charset="-122"/>
              </a:rPr>
              <a:t>
</a:t>
            </a:r>
            <a:r>
              <a:rPr lang="x-none" altLang="en-US" sz="2800" b="0" strike="noStrike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ea typeface="SimSun" charset="-122"/>
              </a:rPr>
              <a:t>Caracterización del lanzamiento</a:t>
            </a:r>
            <a:endParaRPr lang="x-none" alt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pic>
        <p:nvPicPr>
          <p:cNvPr id="157" name="Picture 2"/>
          <p:cNvPicPr/>
          <p:nvPr/>
        </p:nvPicPr>
        <p:blipFill>
          <a:blip r:embed="rId3"/>
          <a:stretch>
            <a:fillRect/>
          </a:stretch>
        </p:blipFill>
        <p:spPr>
          <a:xfrm>
            <a:off x="1714534" y="4186928"/>
            <a:ext cx="3657600" cy="2286000"/>
          </a:xfrm>
          <a:prstGeom prst="rect">
            <a:avLst/>
          </a:prstGeom>
          <a:ln>
            <a:noFill/>
          </a:ln>
        </p:spPr>
      </p:pic>
      <p:pic>
        <p:nvPicPr>
          <p:cNvPr id="158" name="Content Placeholder 10"/>
          <p:cNvPicPr/>
          <p:nvPr/>
        </p:nvPicPr>
        <p:blipFill>
          <a:blip r:embed="rId4"/>
          <a:stretch>
            <a:fillRect/>
          </a:stretch>
        </p:blipFill>
        <p:spPr>
          <a:xfrm>
            <a:off x="1714534" y="1721296"/>
            <a:ext cx="3657600" cy="2286000"/>
          </a:xfrm>
          <a:prstGeom prst="rect">
            <a:avLst/>
          </a:prstGeom>
          <a:ln>
            <a:noFill/>
          </a:ln>
        </p:spPr>
      </p:pic>
      <p:sp>
        <p:nvSpPr>
          <p:cNvPr id="3" name="Text Box 2"/>
          <p:cNvSpPr txBox="1"/>
          <p:nvPr/>
        </p:nvSpPr>
        <p:spPr>
          <a:xfrm>
            <a:off x="5781729" y="1721296"/>
            <a:ext cx="5722523" cy="20116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80604020202020204" charset="0"/>
              <a:buChar char="•"/>
            </a:pPr>
            <a:r>
              <a:rPr lang="x-none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Intersección f(x) y Home Plate</a:t>
            </a:r>
          </a:p>
          <a:p>
            <a:pPr marL="285750" indent="-285750">
              <a:lnSpc>
                <a:spcPct val="150000"/>
              </a:lnSpc>
              <a:buFont typeface="Arial" panose="02080604020202020204" charset="0"/>
              <a:buChar char="•"/>
            </a:pPr>
            <a:r>
              <a:rPr lang="x-none" altLang="en-US" sz="2800" dirty="0"/>
              <a:t>Altura de la pelota</a:t>
            </a:r>
          </a:p>
          <a:p>
            <a:pPr marL="285750" indent="-285750">
              <a:lnSpc>
                <a:spcPct val="150000"/>
              </a:lnSpc>
              <a:buFont typeface="Arial" panose="02080604020202020204" charset="0"/>
              <a:buChar char="•"/>
            </a:pPr>
            <a:r>
              <a:rPr lang="x-none" altLang="en-US" sz="2800" dirty="0"/>
              <a:t>Velocidad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en-US" smtClean="0"/>
              <a:t>31</a:t>
            </a:fld>
            <a:endParaRPr lang="en-US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TextShape 1"/>
          <p:cNvSpPr txBox="1"/>
          <p:nvPr/>
        </p:nvSpPr>
        <p:spPr>
          <a:xfrm>
            <a:off x="531812" y="399024"/>
            <a:ext cx="10972440" cy="11426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ea typeface="SimSun" charset="-122"/>
              </a:rPr>
              <a:t>Solución</a:t>
            </a:r>
            <a:r>
              <a:rPr lang="en-US" sz="4400" b="0" strike="noStrike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ea typeface="SimSun" charset="-122"/>
              </a:rPr>
              <a:t>
</a:t>
            </a:r>
            <a:r>
              <a:rPr lang="x-none" altLang="en-US" sz="2800" b="0" strike="noStrike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ea typeface="SimSun" charset="-122"/>
              </a:rPr>
              <a:t>Caracterización del lanzamiento</a:t>
            </a:r>
            <a:endParaRPr lang="x-none" alt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pic>
        <p:nvPicPr>
          <p:cNvPr id="2" name="Picture 1" descr="Hight_Eq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4050" y="4330860"/>
            <a:ext cx="5897880" cy="1067435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en-US" smtClean="0"/>
              <a:t>32</a:t>
            </a:fld>
            <a:endParaRPr lang="en-US"/>
          </a:p>
        </p:txBody>
      </p:sp>
      <p:pic>
        <p:nvPicPr>
          <p:cNvPr id="11" name="Picture 2"/>
          <p:cNvPicPr/>
          <p:nvPr/>
        </p:nvPicPr>
        <p:blipFill>
          <a:blip r:embed="rId4"/>
          <a:stretch>
            <a:fillRect/>
          </a:stretch>
        </p:blipFill>
        <p:spPr>
          <a:xfrm>
            <a:off x="1714534" y="4186928"/>
            <a:ext cx="3657600" cy="2286000"/>
          </a:xfrm>
          <a:prstGeom prst="rect">
            <a:avLst/>
          </a:prstGeom>
          <a:ln>
            <a:noFill/>
          </a:ln>
        </p:spPr>
      </p:pic>
      <p:pic>
        <p:nvPicPr>
          <p:cNvPr id="12" name="Content Placeholder 10"/>
          <p:cNvPicPr/>
          <p:nvPr/>
        </p:nvPicPr>
        <p:blipFill>
          <a:blip r:embed="rId5"/>
          <a:stretch>
            <a:fillRect/>
          </a:stretch>
        </p:blipFill>
        <p:spPr>
          <a:xfrm>
            <a:off x="1714534" y="1721296"/>
            <a:ext cx="3657600" cy="2286000"/>
          </a:xfrm>
          <a:prstGeom prst="rect">
            <a:avLst/>
          </a:prstGeom>
          <a:ln>
            <a:noFill/>
          </a:ln>
        </p:spPr>
      </p:pic>
      <p:sp>
        <p:nvSpPr>
          <p:cNvPr id="13" name="Text Box 2"/>
          <p:cNvSpPr txBox="1"/>
          <p:nvPr/>
        </p:nvSpPr>
        <p:spPr>
          <a:xfrm>
            <a:off x="5781729" y="1721296"/>
            <a:ext cx="5722523" cy="20116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80604020202020204" charset="0"/>
              <a:buChar char="•"/>
            </a:pPr>
            <a:r>
              <a:rPr lang="x-none" altLang="en-US" sz="2800" dirty="0"/>
              <a:t>Intersección f(x) y Home Plate</a:t>
            </a:r>
          </a:p>
          <a:p>
            <a:pPr marL="285750" indent="-285750">
              <a:lnSpc>
                <a:spcPct val="150000"/>
              </a:lnSpc>
              <a:buFont typeface="Arial" panose="02080604020202020204" charset="0"/>
              <a:buChar char="•"/>
            </a:pPr>
            <a:r>
              <a:rPr lang="x-none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Altura de la pelota</a:t>
            </a:r>
          </a:p>
          <a:p>
            <a:pPr marL="285750" indent="-285750">
              <a:lnSpc>
                <a:spcPct val="150000"/>
              </a:lnSpc>
              <a:buFont typeface="Arial" panose="02080604020202020204" charset="0"/>
              <a:buChar char="•"/>
            </a:pPr>
            <a:r>
              <a:rPr lang="x-none" altLang="en-US" sz="2800" dirty="0"/>
              <a:t>Velocidad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TextShape 1"/>
          <p:cNvSpPr txBox="1"/>
          <p:nvPr/>
        </p:nvSpPr>
        <p:spPr>
          <a:xfrm>
            <a:off x="531812" y="399024"/>
            <a:ext cx="10972440" cy="11426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ea typeface="SimSun" charset="-122"/>
              </a:rPr>
              <a:t>Solución</a:t>
            </a:r>
            <a:r>
              <a:rPr lang="en-US" sz="4400" b="0" strike="noStrike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ea typeface="SimSun" charset="-122"/>
              </a:rPr>
              <a:t>
</a:t>
            </a:r>
            <a:r>
              <a:rPr lang="x-none" altLang="en-US" sz="2800" b="0" strike="noStrike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ea typeface="SimSun" charset="-122"/>
              </a:rPr>
              <a:t>Caracterización del lanzamiento</a:t>
            </a:r>
            <a:endParaRPr lang="x-none" alt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en-US" smtClean="0"/>
              <a:t>33</a:t>
            </a:fld>
            <a:endParaRPr lang="en-US"/>
          </a:p>
        </p:txBody>
      </p:sp>
      <p:pic>
        <p:nvPicPr>
          <p:cNvPr id="10" name="Picture 2"/>
          <p:cNvPicPr/>
          <p:nvPr/>
        </p:nvPicPr>
        <p:blipFill>
          <a:blip r:embed="rId3"/>
          <a:stretch>
            <a:fillRect/>
          </a:stretch>
        </p:blipFill>
        <p:spPr>
          <a:xfrm>
            <a:off x="1714534" y="4186928"/>
            <a:ext cx="3657600" cy="2286000"/>
          </a:xfrm>
          <a:prstGeom prst="rect">
            <a:avLst/>
          </a:prstGeom>
          <a:ln>
            <a:noFill/>
          </a:ln>
        </p:spPr>
      </p:pic>
      <p:pic>
        <p:nvPicPr>
          <p:cNvPr id="11" name="Content Placeholder 10"/>
          <p:cNvPicPr/>
          <p:nvPr/>
        </p:nvPicPr>
        <p:blipFill>
          <a:blip r:embed="rId4"/>
          <a:stretch>
            <a:fillRect/>
          </a:stretch>
        </p:blipFill>
        <p:spPr>
          <a:xfrm>
            <a:off x="1714534" y="1721296"/>
            <a:ext cx="3657600" cy="2286000"/>
          </a:xfrm>
          <a:prstGeom prst="rect">
            <a:avLst/>
          </a:prstGeom>
          <a:ln>
            <a:noFill/>
          </a:ln>
        </p:spPr>
      </p:pic>
      <p:sp>
        <p:nvSpPr>
          <p:cNvPr id="12" name="Text Box 2"/>
          <p:cNvSpPr txBox="1"/>
          <p:nvPr/>
        </p:nvSpPr>
        <p:spPr>
          <a:xfrm>
            <a:off x="5781729" y="1721296"/>
            <a:ext cx="5722523" cy="20116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80604020202020204" charset="0"/>
              <a:buChar char="•"/>
            </a:pPr>
            <a:r>
              <a:rPr lang="x-none" altLang="en-US" sz="2800" dirty="0"/>
              <a:t>Intersección f(x) y Home Plate</a:t>
            </a:r>
          </a:p>
          <a:p>
            <a:pPr marL="285750" indent="-285750">
              <a:lnSpc>
                <a:spcPct val="150000"/>
              </a:lnSpc>
              <a:buFont typeface="Arial" panose="02080604020202020204" charset="0"/>
              <a:buChar char="•"/>
            </a:pPr>
            <a:r>
              <a:rPr lang="x-none" altLang="en-US" sz="2800" dirty="0"/>
              <a:t>Altura de la pelota</a:t>
            </a:r>
          </a:p>
          <a:p>
            <a:pPr marL="285750" indent="-285750">
              <a:lnSpc>
                <a:spcPct val="150000"/>
              </a:lnSpc>
              <a:buFont typeface="Arial" panose="02080604020202020204" charset="0"/>
              <a:buChar char="•"/>
            </a:pPr>
            <a:r>
              <a:rPr lang="x-none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Velocidad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TextShape 1"/>
          <p:cNvSpPr txBox="1"/>
          <p:nvPr/>
        </p:nvSpPr>
        <p:spPr>
          <a:xfrm>
            <a:off x="531812" y="399024"/>
            <a:ext cx="10972440" cy="11426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ea typeface="SimSun" charset="-122"/>
              </a:rPr>
              <a:t>Resultados</a:t>
            </a:r>
            <a:r>
              <a:rPr lang="en-US" sz="4400" b="0" strike="noStrike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ea typeface="SimSun" charset="-122"/>
              </a:rPr>
              <a:t>
</a:t>
            </a:r>
            <a:r>
              <a:rPr lang="en-US" sz="2800" b="0" strike="noStrike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ea typeface="SimSun" charset="-122"/>
              </a:rPr>
              <a:t>Resultados</a:t>
            </a:r>
            <a:r>
              <a:rPr lang="en-US" sz="2800" b="0" strike="noStrike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ea typeface="SimSun" charset="-122"/>
              </a:rPr>
              <a:t> </a:t>
            </a:r>
            <a:r>
              <a:rPr lang="en-US" sz="2800" b="0" strike="noStrike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ea typeface="SimSun" charset="-122"/>
              </a:rPr>
              <a:t>en</a:t>
            </a:r>
            <a:r>
              <a:rPr lang="en-US" sz="2800" b="0" strike="noStrike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ea typeface="SimSun" charset="-122"/>
              </a:rPr>
              <a:t> la </a:t>
            </a:r>
            <a:r>
              <a:rPr lang="en-US" sz="2800" b="0" strike="noStrike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ea typeface="SimSun" charset="-122"/>
              </a:rPr>
              <a:t>detección</a:t>
            </a:r>
            <a:r>
              <a:rPr lang="en-US" sz="2800" b="0" strike="noStrike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ea typeface="SimSun" charset="-122"/>
              </a:rPr>
              <a:t> de Home Plate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pic>
        <p:nvPicPr>
          <p:cNvPr id="160" name="Content Placeholder 3"/>
          <p:cNvPicPr/>
          <p:nvPr/>
        </p:nvPicPr>
        <p:blipFill>
          <a:blip r:embed="rId3"/>
          <a:stretch>
            <a:fillRect/>
          </a:stretch>
        </p:blipFill>
        <p:spPr>
          <a:xfrm>
            <a:off x="2819880" y="2036520"/>
            <a:ext cx="2585880" cy="3448440"/>
          </a:xfrm>
          <a:prstGeom prst="rect">
            <a:avLst/>
          </a:prstGeom>
          <a:ln>
            <a:noFill/>
          </a:ln>
        </p:spPr>
      </p:pic>
      <p:pic>
        <p:nvPicPr>
          <p:cNvPr id="161" name="Picture 4"/>
          <p:cNvPicPr/>
          <p:nvPr/>
        </p:nvPicPr>
        <p:blipFill>
          <a:blip r:embed="rId4"/>
          <a:stretch>
            <a:fillRect/>
          </a:stretch>
        </p:blipFill>
        <p:spPr>
          <a:xfrm>
            <a:off x="6779340" y="2036520"/>
            <a:ext cx="2585520" cy="3446280"/>
          </a:xfrm>
          <a:prstGeom prst="rect">
            <a:avLst/>
          </a:prstGeom>
          <a:ln>
            <a:noFill/>
          </a:ln>
        </p:spPr>
      </p:pic>
      <p:sp>
        <p:nvSpPr>
          <p:cNvPr id="162" name="CustomShape 2"/>
          <p:cNvSpPr/>
          <p:nvPr/>
        </p:nvSpPr>
        <p:spPr>
          <a:xfrm>
            <a:off x="3122280" y="5673240"/>
            <a:ext cx="1981080" cy="5169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ea typeface="SimSun" charset="-122"/>
              </a:rPr>
              <a:t>Ambiente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ea typeface="SimSun" charset="-122"/>
              </a:rPr>
              <a:t> 1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163" name="CustomShape 3"/>
          <p:cNvSpPr/>
          <p:nvPr/>
        </p:nvSpPr>
        <p:spPr>
          <a:xfrm>
            <a:off x="7081560" y="5673240"/>
            <a:ext cx="1981080" cy="5169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ea typeface="SimSun" charset="-122"/>
              </a:rPr>
              <a:t>Ambiente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ea typeface="SimSun" charset="-122"/>
              </a:rPr>
              <a:t> 2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en-US" smtClean="0"/>
              <a:t>34</a:t>
            </a:fld>
            <a:endParaRPr lang="en-US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TextShape 1"/>
          <p:cNvSpPr txBox="1"/>
          <p:nvPr/>
        </p:nvSpPr>
        <p:spPr>
          <a:xfrm>
            <a:off x="609480" y="399024"/>
            <a:ext cx="10972440" cy="11426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ea typeface="SimSun" charset="-122"/>
              </a:rPr>
              <a:t>Resultados</a:t>
            </a:r>
            <a:r>
              <a:rPr lang="en-US" sz="4400" b="0" strike="noStrike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ea typeface="SimSun" charset="-122"/>
              </a:rPr>
              <a:t>
</a:t>
            </a:r>
            <a:r>
              <a:rPr lang="en-US" sz="2800" b="0" strike="noStrike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ea typeface="SimSun" charset="-122"/>
              </a:rPr>
              <a:t>Resultados</a:t>
            </a:r>
            <a:r>
              <a:rPr lang="en-US" sz="2800" b="0" strike="noStrike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ea typeface="SimSun" charset="-122"/>
              </a:rPr>
              <a:t> </a:t>
            </a:r>
            <a:r>
              <a:rPr lang="en-US" sz="2800" b="0" strike="noStrike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ea typeface="SimSun" charset="-122"/>
              </a:rPr>
              <a:t>en</a:t>
            </a:r>
            <a:r>
              <a:rPr lang="en-US" sz="2800" b="0" strike="noStrike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ea typeface="SimSun" charset="-122"/>
              </a:rPr>
              <a:t> la </a:t>
            </a:r>
            <a:r>
              <a:rPr lang="en-US" sz="2800" b="0" strike="noStrike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ea typeface="SimSun" charset="-122"/>
              </a:rPr>
              <a:t>detección</a:t>
            </a:r>
            <a:r>
              <a:rPr lang="en-US" sz="2800" b="0" strike="noStrike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ea typeface="SimSun" charset="-122"/>
              </a:rPr>
              <a:t> de Home Plate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pic>
        <p:nvPicPr>
          <p:cNvPr id="165" name="Picture 5"/>
          <p:cNvPicPr/>
          <p:nvPr/>
        </p:nvPicPr>
        <p:blipFill>
          <a:blip r:embed="rId3"/>
          <a:stretch>
            <a:fillRect/>
          </a:stretch>
        </p:blipFill>
        <p:spPr>
          <a:xfrm>
            <a:off x="609480" y="2038320"/>
            <a:ext cx="2377440" cy="3200400"/>
          </a:xfrm>
          <a:prstGeom prst="rect">
            <a:avLst/>
          </a:prstGeom>
          <a:ln>
            <a:noFill/>
          </a:ln>
        </p:spPr>
      </p:pic>
      <p:pic>
        <p:nvPicPr>
          <p:cNvPr id="166" name="Picture 6"/>
          <p:cNvPicPr/>
          <p:nvPr/>
        </p:nvPicPr>
        <p:blipFill>
          <a:blip r:embed="rId4"/>
          <a:stretch>
            <a:fillRect/>
          </a:stretch>
        </p:blipFill>
        <p:spPr>
          <a:xfrm>
            <a:off x="3195360" y="2040120"/>
            <a:ext cx="2377440" cy="3195720"/>
          </a:xfrm>
          <a:prstGeom prst="rect">
            <a:avLst/>
          </a:prstGeom>
          <a:ln>
            <a:noFill/>
          </a:ln>
        </p:spPr>
      </p:pic>
      <p:pic>
        <p:nvPicPr>
          <p:cNvPr id="167" name="Picture 7"/>
          <p:cNvPicPr/>
          <p:nvPr/>
        </p:nvPicPr>
        <p:blipFill>
          <a:blip r:embed="rId5"/>
          <a:stretch>
            <a:fillRect/>
          </a:stretch>
        </p:blipFill>
        <p:spPr>
          <a:xfrm>
            <a:off x="6584040" y="2038320"/>
            <a:ext cx="2377440" cy="3200400"/>
          </a:xfrm>
          <a:prstGeom prst="rect">
            <a:avLst/>
          </a:prstGeom>
          <a:ln>
            <a:noFill/>
          </a:ln>
        </p:spPr>
      </p:pic>
      <p:pic>
        <p:nvPicPr>
          <p:cNvPr id="168" name="Picture 8"/>
          <p:cNvPicPr/>
          <p:nvPr/>
        </p:nvPicPr>
        <p:blipFill>
          <a:blip r:embed="rId6"/>
          <a:stretch>
            <a:fillRect/>
          </a:stretch>
        </p:blipFill>
        <p:spPr>
          <a:xfrm>
            <a:off x="9169920" y="2035440"/>
            <a:ext cx="2377440" cy="3200400"/>
          </a:xfrm>
          <a:prstGeom prst="rect">
            <a:avLst/>
          </a:prstGeom>
          <a:ln>
            <a:noFill/>
          </a:ln>
        </p:spPr>
      </p:pic>
      <p:sp>
        <p:nvSpPr>
          <p:cNvPr id="169" name="CustomShape 2"/>
          <p:cNvSpPr/>
          <p:nvPr/>
        </p:nvSpPr>
        <p:spPr>
          <a:xfrm>
            <a:off x="954540" y="5620320"/>
            <a:ext cx="4137480" cy="5169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ea typeface="SimSun" charset="-122"/>
              </a:rPr>
              <a:t>Pelota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ea typeface="SimSun" charset="-122"/>
              </a:rPr>
              <a:t>sobre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ea typeface="SimSun" charset="-122"/>
              </a:rPr>
              <a:t> Home Plate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170" name="CustomShape 3"/>
          <p:cNvSpPr/>
          <p:nvPr/>
        </p:nvSpPr>
        <p:spPr>
          <a:xfrm>
            <a:off x="6932880" y="5620320"/>
            <a:ext cx="4474080" cy="5169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ea typeface="SimSun" charset="-122"/>
              </a:rPr>
              <a:t>Mascota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ea typeface="SimSun" charset="-122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ea typeface="SimSun" charset="-122"/>
              </a:rPr>
              <a:t>sobre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ea typeface="SimSun" charset="-122"/>
              </a:rPr>
              <a:t> Home Plate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en-US" smtClean="0"/>
              <a:t>35</a:t>
            </a:fld>
            <a:endParaRPr lang="en-US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TextShape 1"/>
          <p:cNvSpPr txBox="1"/>
          <p:nvPr/>
        </p:nvSpPr>
        <p:spPr>
          <a:xfrm>
            <a:off x="531812" y="399024"/>
            <a:ext cx="10972440" cy="11426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ea typeface="SimSun" charset="-122"/>
              </a:rPr>
              <a:t>Resultados</a:t>
            </a:r>
            <a:r>
              <a:rPr lang="en-US" sz="4400" b="0" strike="noStrike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ea typeface="SimSun" charset="-122"/>
              </a:rPr>
              <a:t>
</a:t>
            </a:r>
            <a:r>
              <a:rPr lang="x-none" altLang="en-US" sz="2800" b="0" strike="noStrike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ea typeface="SimSun" charset="-122"/>
              </a:rPr>
              <a:t>Obtención del conjunto de prueba</a:t>
            </a:r>
          </a:p>
        </p:txBody>
      </p:sp>
      <p:pic>
        <p:nvPicPr>
          <p:cNvPr id="2" name="Picture 1" descr="Structur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1578" y="1760856"/>
            <a:ext cx="4780129" cy="3585522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2743557" y="5565570"/>
            <a:ext cx="19161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x-none" altLang="en-US" sz="2800" dirty="0"/>
              <a:t>Estructura</a:t>
            </a:r>
          </a:p>
        </p:txBody>
      </p:sp>
      <p:sp>
        <p:nvSpPr>
          <p:cNvPr id="4" name="Text Box 3"/>
          <p:cNvSpPr txBox="1"/>
          <p:nvPr/>
        </p:nvSpPr>
        <p:spPr>
          <a:xfrm>
            <a:off x="7001306" y="1760856"/>
            <a:ext cx="3119120" cy="20116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80604020202020204" charset="0"/>
              <a:buChar char="•"/>
            </a:pPr>
            <a:r>
              <a:rPr lang="x-none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Estructura</a:t>
            </a:r>
          </a:p>
          <a:p>
            <a:pPr marL="457200" indent="-457200">
              <a:lnSpc>
                <a:spcPct val="150000"/>
              </a:lnSpc>
              <a:buFont typeface="Arial" panose="02080604020202020204" charset="0"/>
              <a:buChar char="•"/>
            </a:pPr>
            <a:r>
              <a:rPr lang="x-none" altLang="en-US" sz="2800" dirty="0"/>
              <a:t>Lanzamientos</a:t>
            </a:r>
          </a:p>
          <a:p>
            <a:pPr marL="457200" indent="-457200">
              <a:lnSpc>
                <a:spcPct val="150000"/>
              </a:lnSpc>
              <a:buFont typeface="Arial" panose="02080604020202020204" charset="0"/>
              <a:buChar char="•"/>
            </a:pPr>
            <a:r>
              <a:rPr lang="x-none" altLang="en-US" sz="2800" dirty="0"/>
              <a:t>Herramienta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en-US" smtClean="0"/>
              <a:t>36</a:t>
            </a:fld>
            <a:endParaRPr lang="en-US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TextShape 1"/>
          <p:cNvSpPr txBox="1"/>
          <p:nvPr/>
        </p:nvSpPr>
        <p:spPr>
          <a:xfrm>
            <a:off x="531812" y="399024"/>
            <a:ext cx="10972440" cy="11426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ea typeface="SimSun" charset="-122"/>
              </a:rPr>
              <a:t>Resultados</a:t>
            </a:r>
            <a:r>
              <a:rPr lang="en-US" sz="4400" b="0" strike="noStrike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ea typeface="SimSun" charset="-122"/>
              </a:rPr>
              <a:t>
</a:t>
            </a:r>
            <a:r>
              <a:rPr lang="x-none" altLang="en-US" sz="2800" b="0" strike="noStrike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ea typeface="SimSun" charset="-122"/>
              </a:rPr>
              <a:t>Obtención del conjunto de prueba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en-US" smtClean="0"/>
              <a:t>37</a:t>
            </a:fld>
            <a:endParaRPr lang="en-US"/>
          </a:p>
        </p:txBody>
      </p:sp>
      <p:pic>
        <p:nvPicPr>
          <p:cNvPr id="7" name="Picture 6" descr="Structur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1579" y="1760856"/>
            <a:ext cx="4780129" cy="3585522"/>
          </a:xfrm>
          <a:prstGeom prst="rect">
            <a:avLst/>
          </a:prstGeom>
        </p:spPr>
      </p:pic>
      <p:sp>
        <p:nvSpPr>
          <p:cNvPr id="8" name="Text Box 2"/>
          <p:cNvSpPr txBox="1"/>
          <p:nvPr/>
        </p:nvSpPr>
        <p:spPr>
          <a:xfrm>
            <a:off x="2743557" y="5565570"/>
            <a:ext cx="19161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x-none" altLang="en-US" sz="2800" dirty="0"/>
              <a:t>Estructura</a:t>
            </a:r>
          </a:p>
        </p:txBody>
      </p:sp>
      <p:sp>
        <p:nvSpPr>
          <p:cNvPr id="9" name="Text Box 3"/>
          <p:cNvSpPr txBox="1"/>
          <p:nvPr/>
        </p:nvSpPr>
        <p:spPr>
          <a:xfrm>
            <a:off x="7001306" y="1760856"/>
            <a:ext cx="3119120" cy="20116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80604020202020204" charset="0"/>
              <a:buChar char="•"/>
            </a:pPr>
            <a:r>
              <a:rPr lang="x-none" altLang="en-US" sz="2800" dirty="0"/>
              <a:t>Estructura</a:t>
            </a:r>
          </a:p>
          <a:p>
            <a:pPr marL="457200" indent="-457200">
              <a:lnSpc>
                <a:spcPct val="150000"/>
              </a:lnSpc>
              <a:buFont typeface="Arial" panose="02080604020202020204" charset="0"/>
              <a:buChar char="•"/>
            </a:pPr>
            <a:r>
              <a:rPr lang="x-none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Lanzamientos</a:t>
            </a:r>
          </a:p>
          <a:p>
            <a:pPr marL="457200" indent="-457200">
              <a:lnSpc>
                <a:spcPct val="150000"/>
              </a:lnSpc>
              <a:buFont typeface="Arial" panose="02080604020202020204" charset="0"/>
              <a:buChar char="•"/>
            </a:pPr>
            <a:r>
              <a:rPr lang="x-none" altLang="en-US" sz="2800" dirty="0"/>
              <a:t>Herramienta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TextShape 1"/>
          <p:cNvSpPr txBox="1"/>
          <p:nvPr/>
        </p:nvSpPr>
        <p:spPr>
          <a:xfrm>
            <a:off x="531812" y="399024"/>
            <a:ext cx="10972440" cy="11426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ea typeface="SimSun" charset="-122"/>
              </a:rPr>
              <a:t>Resultados</a:t>
            </a:r>
            <a:r>
              <a:rPr lang="en-US" sz="4400" b="0" strike="noStrike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ea typeface="SimSun" charset="-122"/>
              </a:rPr>
              <a:t>
</a:t>
            </a:r>
            <a:r>
              <a:rPr lang="x-none" altLang="en-US" sz="2800" b="0" strike="noStrike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ea typeface="SimSun" charset="-122"/>
              </a:rPr>
              <a:t>Obtención del conjunto de prueba</a:t>
            </a:r>
          </a:p>
        </p:txBody>
      </p:sp>
      <p:pic>
        <p:nvPicPr>
          <p:cNvPr id="2" name="Picture 1" descr="/home/javier/Desktop/TESIS/Tesis Latex/Graphics/JSONFileFormat.pngJSONFileFormat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311579" y="1752752"/>
            <a:ext cx="4782312" cy="3772965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2480042" y="5736805"/>
            <a:ext cx="2445385" cy="518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x-none" altLang="en-US" sz="2800" dirty="0"/>
              <a:t>Fichero JSON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en-US" smtClean="0"/>
              <a:t>38</a:t>
            </a:fld>
            <a:endParaRPr lang="en-US"/>
          </a:p>
        </p:txBody>
      </p:sp>
      <p:sp>
        <p:nvSpPr>
          <p:cNvPr id="8" name="Text Box 3"/>
          <p:cNvSpPr txBox="1"/>
          <p:nvPr/>
        </p:nvSpPr>
        <p:spPr>
          <a:xfrm>
            <a:off x="7001306" y="1760856"/>
            <a:ext cx="3119120" cy="20116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80604020202020204" charset="0"/>
              <a:buChar char="•"/>
            </a:pPr>
            <a:r>
              <a:rPr lang="x-none" altLang="en-US" sz="2800" dirty="0"/>
              <a:t>Estructura</a:t>
            </a:r>
          </a:p>
          <a:p>
            <a:pPr marL="457200" indent="-457200">
              <a:lnSpc>
                <a:spcPct val="150000"/>
              </a:lnSpc>
              <a:buFont typeface="Arial" panose="02080604020202020204" charset="0"/>
              <a:buChar char="•"/>
            </a:pPr>
            <a:r>
              <a:rPr lang="x-none" altLang="en-US" sz="2800" dirty="0"/>
              <a:t>Lanzamientos</a:t>
            </a:r>
          </a:p>
          <a:p>
            <a:pPr marL="457200" indent="-457200">
              <a:lnSpc>
                <a:spcPct val="150000"/>
              </a:lnSpc>
              <a:buFont typeface="Arial" panose="02080604020202020204" charset="0"/>
              <a:buChar char="•"/>
            </a:pPr>
            <a:r>
              <a:rPr lang="x-none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Herramienta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TextShape 1"/>
          <p:cNvSpPr txBox="1"/>
          <p:nvPr/>
        </p:nvSpPr>
        <p:spPr>
          <a:xfrm>
            <a:off x="531812" y="399024"/>
            <a:ext cx="10972440" cy="11426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ea typeface="SimSun" charset="-122"/>
              </a:rPr>
              <a:t>Resultados</a:t>
            </a:r>
            <a:r>
              <a:rPr lang="en-US" sz="4400" b="0" strike="noStrike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ea typeface="SimSun" charset="-122"/>
              </a:rPr>
              <a:t>
</a:t>
            </a:r>
            <a:r>
              <a:rPr lang="en-US" sz="2800" b="0" strike="noStrike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ea typeface="SimSun" charset="-122"/>
              </a:rPr>
              <a:t>Resultados</a:t>
            </a:r>
            <a:r>
              <a:rPr lang="en-US" sz="2800" b="0" strike="noStrike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ea typeface="SimSun" charset="-122"/>
              </a:rPr>
              <a:t> </a:t>
            </a:r>
            <a:r>
              <a:rPr lang="en-US" sz="2800" b="0" strike="noStrike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ea typeface="SimSun" charset="-122"/>
              </a:rPr>
              <a:t>en</a:t>
            </a:r>
            <a:r>
              <a:rPr lang="en-US" sz="2800" b="0" strike="noStrike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ea typeface="SimSun" charset="-122"/>
              </a:rPr>
              <a:t> la </a:t>
            </a:r>
            <a:r>
              <a:rPr lang="en-US" sz="2800" b="0" strike="noStrike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ea typeface="SimSun" charset="-122"/>
              </a:rPr>
              <a:t>detección</a:t>
            </a:r>
            <a:r>
              <a:rPr lang="en-US" sz="2800" b="0" strike="noStrike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ea typeface="SimSun" charset="-122"/>
              </a:rPr>
              <a:t> de la pelota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pic>
        <p:nvPicPr>
          <p:cNvPr id="172" name="Picture 3" descr="/home/javier/Desktop/TESIS/Presentation/Graphics/Error.pngError"/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2638899" y="2444092"/>
            <a:ext cx="3913256" cy="874554"/>
          </a:xfrm>
          <a:prstGeom prst="rect">
            <a:avLst/>
          </a:prstGeom>
          <a:ln>
            <a:noFill/>
          </a:ln>
        </p:spPr>
      </p:pic>
      <p:sp>
        <p:nvSpPr>
          <p:cNvPr id="173" name="CustomShape 2"/>
          <p:cNvSpPr/>
          <p:nvPr/>
        </p:nvSpPr>
        <p:spPr>
          <a:xfrm>
            <a:off x="1311579" y="1930422"/>
            <a:ext cx="2654640" cy="5169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ea typeface="SimSun" charset="-122"/>
              </a:rPr>
              <a:t>Error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ea typeface="SimSun" charset="-122"/>
              </a:rPr>
              <a:t>promedio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ea typeface="SimSun" charset="-122"/>
              </a:rPr>
              <a:t>: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pic>
        <p:nvPicPr>
          <p:cNvPr id="2" name="Picture 8" descr="/home/javier/Desktop/TESIS/Presentation/Graphics/ErrorTable2.pngErrorTable2"/>
          <p:cNvPicPr/>
          <p:nvPr/>
        </p:nvPicPr>
        <p:blipFill>
          <a:blip r:embed="rId4"/>
          <a:srcRect/>
          <a:stretch>
            <a:fillRect/>
          </a:stretch>
        </p:blipFill>
        <p:spPr>
          <a:xfrm>
            <a:off x="3966219" y="3832316"/>
            <a:ext cx="6782435" cy="1742040"/>
          </a:xfrm>
          <a:prstGeom prst="rect">
            <a:avLst/>
          </a:prstGeom>
          <a:ln>
            <a:noFill/>
          </a:ln>
        </p:spPr>
      </p:pic>
      <p:sp>
        <p:nvSpPr>
          <p:cNvPr id="3" name="CustomShape 3"/>
          <p:cNvSpPr/>
          <p:nvPr/>
        </p:nvSpPr>
        <p:spPr>
          <a:xfrm>
            <a:off x="4792918" y="5609298"/>
            <a:ext cx="5129035" cy="51689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ea typeface="SimSun" charset="-122"/>
              </a:rPr>
              <a:t>Error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ea typeface="SimSun" charset="-122"/>
              </a:rPr>
              <a:t>en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ea typeface="SimSun" charset="-122"/>
              </a:rPr>
              <a:t> </a:t>
            </a:r>
            <a:r>
              <a:rPr lang="x-none" alt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ea typeface="SimSun" charset="-122"/>
              </a:rPr>
              <a:t>la posición de la pelota</a:t>
            </a:r>
            <a:endParaRPr lang="x-none" alt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en-US" smtClean="0"/>
              <a:t>39</a:t>
            </a:fld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Content Placeholder 3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0706" y="1927800"/>
            <a:ext cx="4710436" cy="2755512"/>
          </a:xfrm>
          <a:prstGeom prst="rect">
            <a:avLst/>
          </a:prstGeom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en-US" smtClean="0"/>
              <a:t>4</a:t>
            </a:fld>
            <a:endParaRPr lang="en-US"/>
          </a:p>
        </p:txBody>
      </p:sp>
      <p:sp>
        <p:nvSpPr>
          <p:cNvPr id="7" name="CustomShape 2"/>
          <p:cNvSpPr/>
          <p:nvPr/>
        </p:nvSpPr>
        <p:spPr>
          <a:xfrm>
            <a:off x="7046298" y="1927800"/>
            <a:ext cx="4696560" cy="35024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marL="457200" indent="-456565">
              <a:lnSpc>
                <a:spcPct val="150000"/>
              </a:lnSpc>
              <a:buClr>
                <a:srgbClr val="000000"/>
              </a:buClr>
              <a:buFont typeface="Arial" panose="02080604020202020204" charset="0"/>
              <a:buChar char="•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ea typeface="SimSun" charset="-122"/>
              </a:rPr>
              <a:t>Deporte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ea typeface="SimSun" charset="-122"/>
              </a:rPr>
              <a:t> Nacional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  <a:p>
            <a:pPr marL="457200" indent="-456565">
              <a:lnSpc>
                <a:spcPct val="150000"/>
              </a:lnSpc>
              <a:buClr>
                <a:srgbClr val="000000"/>
              </a:buClr>
              <a:buFont typeface="Arial" panose="02080604020202020204" charset="0"/>
              <a:buChar char="•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ea typeface="SimSun" charset="-122"/>
              </a:rPr>
              <a:t>Déficit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ea typeface="SimSun" charset="-122"/>
              </a:rPr>
              <a:t> de pitchers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  <a:p>
            <a:pPr marL="457200" indent="-456565">
              <a:lnSpc>
                <a:spcPct val="150000"/>
              </a:lnSpc>
              <a:buClr>
                <a:srgbClr val="000000"/>
              </a:buClr>
              <a:buFont typeface="Arial" panose="02080604020202020204" charset="0"/>
              <a:buChar char="•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ea typeface="SimSun" charset="-122"/>
              </a:rPr>
              <a:t>Desarrollo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ea typeface="SimSun" charset="-122"/>
              </a:rPr>
              <a:t> de pitchers y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ea typeface="SimSun" charset="-122"/>
              </a:rPr>
              <a:t>árbitros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  <a:p>
            <a:pPr marL="457200" indent="-456565">
              <a:lnSpc>
                <a:spcPct val="150000"/>
              </a:lnSpc>
              <a:buClr>
                <a:srgbClr val="000000"/>
              </a:buClr>
              <a:buFont typeface="Arial" panose="02080604020202020204" charset="0"/>
              <a:buChar char="•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ea typeface="SimSun" charset="-122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ea typeface="SimSun" charset="-122"/>
              </a:rPr>
              <a:t>Impedimentos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8" name="TextShape 1"/>
          <p:cNvSpPr txBox="1"/>
          <p:nvPr/>
        </p:nvSpPr>
        <p:spPr>
          <a:xfrm>
            <a:off x="531812" y="399024"/>
            <a:ext cx="10972440" cy="11426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ea typeface="SimSun" charset="-122"/>
              </a:rPr>
              <a:t>Sistema </a:t>
            </a:r>
            <a:r>
              <a:rPr lang="en-US" sz="4400" b="0" strike="noStrike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ea typeface="SimSun" charset="-122"/>
              </a:rPr>
              <a:t>en</a:t>
            </a:r>
            <a:r>
              <a:rPr lang="en-US" sz="4400" b="0" strike="noStrike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ea typeface="SimSun" charset="-122"/>
              </a:rPr>
              <a:t> Cuba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624911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TextShape 1"/>
          <p:cNvSpPr txBox="1"/>
          <p:nvPr/>
        </p:nvSpPr>
        <p:spPr>
          <a:xfrm>
            <a:off x="531812" y="399024"/>
            <a:ext cx="10972440" cy="11426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ea typeface="SimSun" charset="-122"/>
              </a:rPr>
              <a:t>Resultados</a:t>
            </a:r>
            <a:r>
              <a:rPr lang="en-US" sz="4400" b="0" strike="noStrike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ea typeface="SimSun" charset="-122"/>
              </a:rPr>
              <a:t>
</a:t>
            </a:r>
            <a:r>
              <a:rPr lang="en-US" sz="2800" b="0" strike="noStrike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ea typeface="SimSun" charset="-122"/>
              </a:rPr>
              <a:t>Resultados</a:t>
            </a:r>
            <a:r>
              <a:rPr lang="en-US" sz="2800" b="0" strike="noStrike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ea typeface="SimSun" charset="-122"/>
              </a:rPr>
              <a:t> </a:t>
            </a:r>
            <a:r>
              <a:rPr lang="en-US" sz="2800" b="0" strike="noStrike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ea typeface="SimSun" charset="-122"/>
              </a:rPr>
              <a:t>en</a:t>
            </a:r>
            <a:r>
              <a:rPr lang="en-US" sz="2800" b="0" strike="noStrike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ea typeface="SimSun" charset="-122"/>
              </a:rPr>
              <a:t> la </a:t>
            </a:r>
            <a:r>
              <a:rPr lang="en-US" sz="2800" b="0" strike="noStrike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ea typeface="SimSun" charset="-122"/>
              </a:rPr>
              <a:t>detección</a:t>
            </a:r>
            <a:r>
              <a:rPr lang="en-US" sz="2800" b="0" strike="noStrike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ea typeface="SimSun" charset="-122"/>
              </a:rPr>
              <a:t> de la pelota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pic>
        <p:nvPicPr>
          <p:cNvPr id="172" name="Picture 3" descr="/home/javier/Desktop/TESIS/Presentation/Graphics/Error.pngError"/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2638899" y="2444092"/>
            <a:ext cx="3913256" cy="874554"/>
          </a:xfrm>
          <a:prstGeom prst="rect">
            <a:avLst/>
          </a:prstGeom>
          <a:ln>
            <a:noFill/>
          </a:ln>
        </p:spPr>
      </p:pic>
      <p:sp>
        <p:nvSpPr>
          <p:cNvPr id="173" name="CustomShape 2"/>
          <p:cNvSpPr/>
          <p:nvPr/>
        </p:nvSpPr>
        <p:spPr>
          <a:xfrm>
            <a:off x="1311579" y="1930422"/>
            <a:ext cx="2654640" cy="5169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ea typeface="SimSun" charset="-122"/>
              </a:rPr>
              <a:t>Error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ea typeface="SimSun" charset="-122"/>
              </a:rPr>
              <a:t>promedio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ea typeface="SimSun" charset="-122"/>
              </a:rPr>
              <a:t>: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pic>
        <p:nvPicPr>
          <p:cNvPr id="2" name="Picture 8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7590" y="3832316"/>
            <a:ext cx="6784848" cy="1742040"/>
          </a:xfrm>
          <a:prstGeom prst="rect">
            <a:avLst/>
          </a:prstGeom>
          <a:ln>
            <a:noFill/>
          </a:ln>
        </p:spPr>
      </p:pic>
      <p:sp>
        <p:nvSpPr>
          <p:cNvPr id="3" name="CustomShape 3"/>
          <p:cNvSpPr/>
          <p:nvPr/>
        </p:nvSpPr>
        <p:spPr>
          <a:xfrm>
            <a:off x="4097013" y="5609298"/>
            <a:ext cx="6520845" cy="51689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ea typeface="SimSun" charset="-122"/>
              </a:rPr>
              <a:t>Error </a:t>
            </a:r>
            <a:r>
              <a:rPr lang="x-none" alt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ea typeface="SimSun" charset="-122"/>
              </a:rPr>
              <a:t>con relación al ancho de la imagen</a:t>
            </a:r>
            <a:endParaRPr lang="x-none" alt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13239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TextShape 1"/>
          <p:cNvSpPr txBox="1"/>
          <p:nvPr/>
        </p:nvSpPr>
        <p:spPr>
          <a:xfrm>
            <a:off x="609480" y="399024"/>
            <a:ext cx="10972440" cy="11426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ea typeface="SimSun" charset="-122"/>
              </a:rPr>
              <a:t>Conclusiones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177" name="TextShape 2"/>
          <p:cNvSpPr txBox="1"/>
          <p:nvPr/>
        </p:nvSpPr>
        <p:spPr>
          <a:xfrm>
            <a:off x="955130" y="1541664"/>
            <a:ext cx="10626790" cy="2351869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marL="457200" indent="-457200">
              <a:lnSpc>
                <a:spcPct val="150000"/>
              </a:lnSpc>
              <a:buClr>
                <a:srgbClr val="000000"/>
              </a:buClr>
              <a:buFont typeface="Arial" panose="02080604020202020204" charset="0"/>
              <a:buChar char="•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ea typeface="SimSun" charset="-122"/>
              </a:rPr>
              <a:t>Propuesta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ea typeface="SimSun" charset="-122"/>
              </a:rPr>
              <a:t> de</a:t>
            </a:r>
            <a:r>
              <a:rPr lang="x-none" alt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ea typeface="SimSun" charset="-122"/>
              </a:rPr>
              <a:t>l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ea typeface="SimSun" charset="-122"/>
              </a:rPr>
              <a:t>sistema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  <a:p>
            <a:pPr marL="457200" indent="-457200">
              <a:lnSpc>
                <a:spcPct val="150000"/>
              </a:lnSpc>
              <a:buClr>
                <a:srgbClr val="000000"/>
              </a:buClr>
              <a:buFont typeface="Arial" panose="02080604020202020204" charset="0"/>
              <a:buChar char="•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ea typeface="SimSun" charset="-122"/>
              </a:rPr>
              <a:t>Costo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ea typeface="SimSun" charset="-122"/>
              </a:rPr>
              <a:t> </a:t>
            </a:r>
            <a:r>
              <a:rPr lang="x-none" alt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ea typeface="SimSun" charset="-122"/>
              </a:rPr>
              <a:t>del sistema</a:t>
            </a:r>
          </a:p>
          <a:p>
            <a:pPr marL="457200" indent="-457200">
              <a:lnSpc>
                <a:spcPct val="150000"/>
              </a:lnSpc>
              <a:buClr>
                <a:srgbClr val="000000"/>
              </a:buClr>
              <a:buFont typeface="Arial" panose="02080604020202020204" charset="0"/>
              <a:buChar char="•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ea typeface="SimSun" charset="-122"/>
              </a:rPr>
              <a:t>Aumento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ea typeface="SimSun" charset="-122"/>
              </a:rPr>
              <a:t> del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ea typeface="SimSun" charset="-122"/>
              </a:rPr>
              <a:t>nivel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ea typeface="SimSun" charset="-122"/>
              </a:rPr>
              <a:t> de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ea typeface="SimSun" charset="-122"/>
              </a:rPr>
              <a:t>los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ea typeface="SimSun" charset="-122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ea typeface="SimSun" charset="-122"/>
              </a:rPr>
              <a:t>lanzadores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ea typeface="SimSun" charset="-122"/>
              </a:rPr>
              <a:t> y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ea typeface="SimSun" charset="-122"/>
              </a:rPr>
              <a:t>árbitros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ea typeface="SimSun" charset="-122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ea typeface="SimSun" charset="-122"/>
              </a:rPr>
              <a:t>en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ea typeface="SimSun" charset="-122"/>
              </a:rPr>
              <a:t> Cuba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en-US" smtClean="0"/>
              <a:t>41</a:t>
            </a:fld>
            <a:endParaRPr lang="en-US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TextShape 1"/>
          <p:cNvSpPr txBox="1"/>
          <p:nvPr/>
        </p:nvSpPr>
        <p:spPr>
          <a:xfrm>
            <a:off x="609600" y="399024"/>
            <a:ext cx="10972440" cy="11426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x-none" altLang="en-US" sz="4400" b="0" strike="noStrike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ea typeface="SimSun" charset="-122"/>
              </a:rPr>
              <a:t>Recomendaciones</a:t>
            </a:r>
            <a:endParaRPr lang="x-none" alt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177" name="TextShape 2"/>
          <p:cNvSpPr txBox="1"/>
          <p:nvPr/>
        </p:nvSpPr>
        <p:spPr>
          <a:xfrm>
            <a:off x="609600" y="2188598"/>
            <a:ext cx="4906010" cy="3699585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marL="457200" indent="-457200">
              <a:lnSpc>
                <a:spcPct val="150000"/>
              </a:lnSpc>
              <a:buClr>
                <a:srgbClr val="000000"/>
              </a:buClr>
              <a:buFont typeface="Arial" panose="02080604020202020204" charset="0"/>
              <a:buChar char="•"/>
            </a:pPr>
            <a:r>
              <a:rPr lang="x-none" alt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</a:rPr>
              <a:t>Cámara estéreo</a:t>
            </a:r>
          </a:p>
          <a:p>
            <a:pPr marL="457200" indent="-457200">
              <a:lnSpc>
                <a:spcPct val="150000"/>
              </a:lnSpc>
              <a:buClr>
                <a:srgbClr val="000000"/>
              </a:buClr>
              <a:buFont typeface="Arial" panose="02080604020202020204" charset="0"/>
              <a:buChar char="•"/>
            </a:pPr>
            <a:endParaRPr lang="x-none" alt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  <a:p>
            <a:pPr marL="457200" indent="-457200">
              <a:lnSpc>
                <a:spcPct val="150000"/>
              </a:lnSpc>
              <a:buClr>
                <a:srgbClr val="000000"/>
              </a:buClr>
              <a:buFont typeface="Arial" panose="02080604020202020204" charset="0"/>
              <a:buChar char="•"/>
            </a:pPr>
            <a:r>
              <a:rPr lang="x-none" alt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</a:rPr>
              <a:t>Información estadística</a:t>
            </a:r>
          </a:p>
          <a:p>
            <a:pPr marL="457200" indent="-457200">
              <a:lnSpc>
                <a:spcPct val="150000"/>
              </a:lnSpc>
              <a:buClr>
                <a:srgbClr val="000000"/>
              </a:buClr>
              <a:buFont typeface="Arial" panose="02080604020202020204" charset="0"/>
              <a:buChar char="•"/>
            </a:pPr>
            <a:endParaRPr lang="x-none" alt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  <a:p>
            <a:pPr marL="457200" indent="-457200">
              <a:lnSpc>
                <a:spcPct val="150000"/>
              </a:lnSpc>
              <a:buClr>
                <a:srgbClr val="000000"/>
              </a:buClr>
              <a:buFont typeface="Arial" panose="02080604020202020204" charset="0"/>
              <a:buChar char="•"/>
            </a:pPr>
            <a:r>
              <a:rPr lang="x-none" alt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</a:rPr>
              <a:t>Aplicación visual</a:t>
            </a:r>
          </a:p>
        </p:txBody>
      </p:sp>
      <p:pic>
        <p:nvPicPr>
          <p:cNvPr id="2" name="Picture 1" descr="stereo_camera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0551" y="2188598"/>
            <a:ext cx="3065780" cy="1127760"/>
          </a:xfrm>
          <a:prstGeom prst="rect">
            <a:avLst/>
          </a:prstGeom>
        </p:spPr>
      </p:pic>
      <p:pic>
        <p:nvPicPr>
          <p:cNvPr id="3" name="Picture 2" descr="statistics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51273" y="3338620"/>
            <a:ext cx="2487930" cy="1399540"/>
          </a:xfrm>
          <a:prstGeom prst="rect">
            <a:avLst/>
          </a:prstGeom>
        </p:spPr>
      </p:pic>
      <p:pic>
        <p:nvPicPr>
          <p:cNvPr id="4" name="Picture 3" descr="BdYdKJl.0.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0583" y="4738160"/>
            <a:ext cx="2545715" cy="169799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en-US" smtClean="0"/>
              <a:t>42</a:t>
            </a:fld>
            <a:endParaRPr lang="en-US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TextShape 1"/>
          <p:cNvSpPr txBox="1"/>
          <p:nvPr/>
        </p:nvSpPr>
        <p:spPr>
          <a:xfrm>
            <a:off x="327660" y="2078990"/>
            <a:ext cx="11535410" cy="19456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b"/>
          <a:lstStyle/>
          <a:p>
            <a:pPr algn="ctr">
              <a:lnSpc>
                <a:spcPct val="100000"/>
              </a:lnSpc>
            </a:pPr>
            <a:r>
              <a:rPr lang="en-US" sz="4000" b="0" strike="noStrike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ea typeface="SimSun" charset="-122"/>
              </a:rPr>
              <a:t>Sistema de </a:t>
            </a:r>
            <a:r>
              <a:rPr lang="en-US" sz="4000" b="0" strike="noStrike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ea typeface="SimSun" charset="-122"/>
              </a:rPr>
              <a:t>detección</a:t>
            </a:r>
            <a:r>
              <a:rPr lang="en-US" sz="4000" b="0" strike="noStrike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ea typeface="SimSun" charset="-122"/>
              </a:rPr>
              <a:t> y </a:t>
            </a:r>
            <a:r>
              <a:rPr lang="en-US" sz="4000" b="0" strike="noStrike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ea typeface="SimSun" charset="-122"/>
              </a:rPr>
              <a:t>caracterización</a:t>
            </a:r>
            <a:r>
              <a:rPr lang="en-US" sz="4000" b="0" strike="noStrike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ea typeface="SimSun" charset="-122"/>
              </a:rPr>
              <a:t> de </a:t>
            </a:r>
            <a:r>
              <a:rPr lang="en-US" sz="4000" b="0" strike="noStrike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ea typeface="SimSun" charset="-122"/>
              </a:rPr>
              <a:t>lanzamientos</a:t>
            </a:r>
            <a:r>
              <a:rPr lang="en-US" sz="4000" b="0" strike="noStrike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ea typeface="SimSun" charset="-122"/>
              </a:rPr>
              <a:t> de un pitcher de </a:t>
            </a:r>
            <a:r>
              <a:rPr lang="en-US" sz="4000" b="0" strike="noStrike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ea typeface="SimSun" charset="-122"/>
              </a:rPr>
              <a:t>béisbol</a:t>
            </a:r>
            <a:r>
              <a:rPr lang="en-US" sz="4000" b="0" strike="noStrike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ea typeface="SimSun" charset="-122"/>
              </a:rPr>
              <a:t> </a:t>
            </a:r>
            <a:r>
              <a:rPr lang="en-US" sz="4000" b="0" strike="noStrike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ea typeface="SimSun" charset="-122"/>
              </a:rPr>
              <a:t>utilizando</a:t>
            </a:r>
            <a:r>
              <a:rPr lang="en-US" sz="4000" b="0" strike="noStrike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ea typeface="SimSun" charset="-122"/>
              </a:rPr>
              <a:t> </a:t>
            </a:r>
            <a:r>
              <a:rPr lang="en-US" sz="4000" b="0" strike="noStrike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ea typeface="SimSun" charset="-122"/>
              </a:rPr>
              <a:t>una</a:t>
            </a:r>
            <a:r>
              <a:rPr lang="en-US" sz="4000" b="0" strike="noStrike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ea typeface="SimSun" charset="-122"/>
              </a:rPr>
              <a:t> </a:t>
            </a:r>
            <a:r>
              <a:rPr lang="en-US" sz="4000" b="0" strike="noStrike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ea typeface="SimSun" charset="-122"/>
              </a:rPr>
              <a:t>cámara</a:t>
            </a:r>
            <a:r>
              <a:rPr lang="en-US" sz="4000" b="0" strike="noStrike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ea typeface="SimSun" charset="-122"/>
              </a:rPr>
              <a:t> PlayStation Eye.</a:t>
            </a:r>
            <a:endParaRPr lang="en-US" sz="4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84" name="TextShape 2"/>
          <p:cNvSpPr txBox="1"/>
          <p:nvPr/>
        </p:nvSpPr>
        <p:spPr>
          <a:xfrm>
            <a:off x="1537970" y="4618990"/>
            <a:ext cx="9114790" cy="226187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ea typeface="SimSun" charset="-122"/>
              </a:rPr>
              <a:t>Autor: Javier Puebla Pérez</a:t>
            </a:r>
          </a:p>
          <a:p>
            <a:pPr algn="ctr">
              <a:lnSpc>
                <a:spcPct val="100000"/>
              </a:lnSpc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ea typeface="SimSun" charset="-122"/>
              </a:rPr>
              <a:t>Tutor: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ea typeface="SimSun" charset="-122"/>
              </a:rPr>
              <a:t>Lic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ea typeface="SimSun" charset="-122"/>
              </a:rPr>
              <a:t>. David Alejandro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ea typeface="SimSun" charset="-122"/>
              </a:rPr>
              <a:t>Darias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ea typeface="SimSun" charset="-122"/>
              </a:rPr>
              <a:t> Torres</a:t>
            </a:r>
          </a:p>
          <a:p>
            <a:pPr algn="ctr">
              <a:lnSpc>
                <a:spcPct val="100000"/>
              </a:lnSpc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  <a:ea typeface="SimSun" charset="-122"/>
            </a:endParaRPr>
          </a:p>
          <a:p>
            <a:pPr algn="ctr">
              <a:lnSpc>
                <a:spcPct val="100000"/>
              </a:lnSpc>
            </a:pPr>
            <a:r>
              <a:rPr lang="en-US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ea typeface="SimSun" charset="-122"/>
              </a:rPr>
              <a:t>Trabajo</a:t>
            </a:r>
            <a:r>
              <a:rPr lang="en-US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ea typeface="SimSun" charset="-122"/>
              </a:rPr>
              <a:t> de Diploma</a:t>
            </a:r>
          </a:p>
          <a:p>
            <a:pPr algn="ctr">
              <a:lnSpc>
                <a:spcPct val="100000"/>
              </a:lnSpc>
            </a:pPr>
            <a:r>
              <a:rPr lang="en-US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ea typeface="SimSun" charset="-122"/>
              </a:rPr>
              <a:t>Junio</a:t>
            </a:r>
            <a:r>
              <a:rPr lang="en-US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ea typeface="SimSun" charset="-122"/>
              </a:rPr>
              <a:t> de 2018</a:t>
            </a:r>
            <a:endParaRPr lang="en-US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3213735" y="295910"/>
            <a:ext cx="5763260" cy="1188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0000"/>
              </a:lnSpc>
            </a:pPr>
            <a:endParaRPr lang="en-US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  <a:ea typeface="SimSun" charset="-122"/>
            </a:endParaRPr>
          </a:p>
          <a:p>
            <a:pPr algn="ctr">
              <a:lnSpc>
                <a:spcPct val="100000"/>
              </a:lnSpc>
            </a:pP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sym typeface="+mn-ea"/>
              </a:rPr>
              <a:t>Universidad de La Habana</a:t>
            </a:r>
            <a:endParaRPr lang="en-US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  <a:p>
            <a:pPr algn="ctr">
              <a:lnSpc>
                <a:spcPct val="100000"/>
              </a:lnSpc>
            </a:pPr>
            <a:r>
              <a:rPr lang="en-US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sym typeface="+mn-ea"/>
              </a:rPr>
              <a:t>Facultad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sym typeface="+mn-ea"/>
              </a:rPr>
              <a:t> de </a:t>
            </a:r>
            <a:r>
              <a:rPr lang="en-US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sym typeface="+mn-ea"/>
              </a:rPr>
              <a:t>Matemática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sym typeface="+mn-ea"/>
              </a:rPr>
              <a:t> y </a:t>
            </a:r>
            <a:r>
              <a:rPr lang="en-US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sym typeface="+mn-ea"/>
              </a:rPr>
              <a:t>Computación</a:t>
            </a:r>
            <a:endParaRPr lang="en-US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286856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TextShape 1"/>
          <p:cNvSpPr txBox="1"/>
          <p:nvPr/>
        </p:nvSpPr>
        <p:spPr>
          <a:xfrm>
            <a:off x="531812" y="399024"/>
            <a:ext cx="10972440" cy="11426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x-none" altLang="en-US" sz="44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ea typeface="SimSun" charset="-122"/>
                <a:sym typeface="+mn-ea"/>
              </a:rPr>
              <a:t>Pregunta</a:t>
            </a:r>
            <a:r>
              <a:rPr lang="en-US" sz="4400" b="0" strike="noStrike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ea typeface="SimSun" charset="-122"/>
              </a:rPr>
              <a:t>
</a:t>
            </a:r>
            <a:r>
              <a:rPr lang="x-none" altLang="en-US" sz="2800" b="0" strike="noStrike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ea typeface="SimSun" charset="-122"/>
              </a:rPr>
              <a:t>Cálculo de la velocidad del lanzamiento</a:t>
            </a:r>
            <a:endParaRPr lang="x-none" alt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pic>
        <p:nvPicPr>
          <p:cNvPr id="4" name="Picture 3" descr="cm_per_pixe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1579" y="2215457"/>
            <a:ext cx="5153025" cy="922020"/>
          </a:xfrm>
          <a:prstGeom prst="rect">
            <a:avLst/>
          </a:prstGeom>
        </p:spPr>
      </p:pic>
      <p:pic>
        <p:nvPicPr>
          <p:cNvPr id="5" name="Picture 4" descr="worldPoint_Eq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1579" y="3811270"/>
            <a:ext cx="5631815" cy="1527175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en-US" smtClean="0"/>
              <a:t>44</a:t>
            </a:fld>
            <a:endParaRPr lang="en-US"/>
          </a:p>
        </p:txBody>
      </p:sp>
      <p:sp>
        <p:nvSpPr>
          <p:cNvPr id="7" name="Text Box 1"/>
          <p:cNvSpPr txBox="1"/>
          <p:nvPr/>
        </p:nvSpPr>
        <p:spPr>
          <a:xfrm>
            <a:off x="7170377" y="1930422"/>
            <a:ext cx="4445448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 algn="l">
              <a:lnSpc>
                <a:spcPct val="150000"/>
              </a:lnSpc>
              <a:buFont typeface="Arial" panose="02080604020202020204" charset="0"/>
              <a:buChar char="•"/>
            </a:pPr>
            <a:r>
              <a:rPr lang="x-none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Coordenadas mundo</a:t>
            </a:r>
          </a:p>
          <a:p>
            <a:pPr marL="457200" indent="-457200" algn="l">
              <a:lnSpc>
                <a:spcPct val="150000"/>
              </a:lnSpc>
              <a:buFont typeface="Arial" panose="02080604020202020204" charset="0"/>
              <a:buChar char="•"/>
            </a:pPr>
            <a:r>
              <a:rPr lang="x-none" alt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sym typeface="+mn-ea"/>
              </a:rPr>
              <a:t>Aproximación</a:t>
            </a:r>
          </a:p>
          <a:p>
            <a:pPr marL="457200" indent="-457200" algn="l">
              <a:lnSpc>
                <a:spcPct val="150000"/>
              </a:lnSpc>
              <a:buFont typeface="Arial" panose="02080604020202020204" charset="0"/>
              <a:buChar char="•"/>
            </a:pPr>
            <a:r>
              <a:rPr lang="x-none" alt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sym typeface="+mn-ea"/>
              </a:rPr>
              <a:t>Evaluación</a:t>
            </a:r>
            <a:endParaRPr lang="x-none" altLang="en-US" sz="2800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/>
          <p:nvPr/>
        </p:nvSpPr>
        <p:spPr>
          <a:xfrm>
            <a:off x="7170377" y="1930422"/>
            <a:ext cx="4333875" cy="20116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 algn="l">
              <a:lnSpc>
                <a:spcPct val="150000"/>
              </a:lnSpc>
              <a:buFont typeface="Arial" panose="02080604020202020204" charset="0"/>
              <a:buChar char="•"/>
            </a:pPr>
            <a:r>
              <a:rPr lang="x-none" altLang="en-US" sz="2800" dirty="0">
                <a:effectLst/>
              </a:rPr>
              <a:t>Coordenadas mundo</a:t>
            </a:r>
          </a:p>
          <a:p>
            <a:pPr marL="457200" indent="-457200" algn="l">
              <a:lnSpc>
                <a:spcPct val="150000"/>
              </a:lnSpc>
              <a:buFont typeface="Arial" panose="02080604020202020204" charset="0"/>
              <a:buChar char="•"/>
            </a:pPr>
            <a:r>
              <a:rPr lang="x-none" altLang="en-US" sz="2800" b="1" spc="-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FF"/>
                  </a:solidFill>
                </a:uFill>
                <a:latin typeface="Arial" panose="02080604020202020204" charset="0"/>
                <a:sym typeface="+mn-ea"/>
              </a:rPr>
              <a:t>Aproximación</a:t>
            </a:r>
          </a:p>
          <a:p>
            <a:pPr marL="457200" indent="-457200" algn="l">
              <a:lnSpc>
                <a:spcPct val="150000"/>
              </a:lnSpc>
              <a:buFont typeface="Arial" panose="02080604020202020204" charset="0"/>
              <a:buChar char="•"/>
            </a:pPr>
            <a:r>
              <a:rPr lang="x-none" alt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sym typeface="+mn-ea"/>
              </a:rPr>
              <a:t>Evaluación</a:t>
            </a:r>
            <a:endParaRPr lang="x-none" altLang="en-US" sz="2800" dirty="0"/>
          </a:p>
        </p:txBody>
      </p:sp>
      <p:sp>
        <p:nvSpPr>
          <p:cNvPr id="6" name="TextShape 1"/>
          <p:cNvSpPr txBox="1"/>
          <p:nvPr/>
        </p:nvSpPr>
        <p:spPr>
          <a:xfrm>
            <a:off x="531812" y="399024"/>
            <a:ext cx="10972440" cy="11426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x-none" altLang="en-US" sz="44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ea typeface="SimSun" charset="-122"/>
                <a:sym typeface="+mn-ea"/>
              </a:rPr>
              <a:t>Pregunta</a:t>
            </a:r>
            <a:r>
              <a:rPr lang="en-US" sz="4400" b="0" strike="noStrike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ea typeface="SimSun" charset="-122"/>
              </a:rPr>
              <a:t>
</a:t>
            </a:r>
            <a:r>
              <a:rPr lang="x-none" altLang="en-US" sz="2800" b="0" strike="noStrike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ea typeface="SimSun" charset="-122"/>
              </a:rPr>
              <a:t>Cálculo de la velocidad del lanzamiento</a:t>
            </a:r>
            <a:endParaRPr lang="x-none" alt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pic>
        <p:nvPicPr>
          <p:cNvPr id="7" name="Picture 6" descr="velocity_plot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1579" y="1930422"/>
            <a:ext cx="4971415" cy="372872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en-US" smtClean="0"/>
              <a:t>45</a:t>
            </a:fld>
            <a:endParaRPr lang="en-US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TextShape 1"/>
          <p:cNvSpPr txBox="1"/>
          <p:nvPr/>
        </p:nvSpPr>
        <p:spPr>
          <a:xfrm>
            <a:off x="609480" y="274680"/>
            <a:ext cx="10972440" cy="11426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x-none" altLang="en-US" sz="4400" spc="-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ea typeface="SimSun" charset="-122"/>
                <a:sym typeface="+mn-ea"/>
              </a:rPr>
              <a:t>Pregunta</a:t>
            </a:r>
            <a:r>
              <a:rPr lang="en-US" sz="4400" b="0" strike="noStrike" spc="-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ea typeface="SimSun" charset="-122"/>
              </a:rPr>
              <a:t>
</a:t>
            </a:r>
            <a:r>
              <a:rPr lang="x-none" altLang="en-US" sz="2800" b="0" strike="noStrike" spc="-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ea typeface="SimSun" charset="-122"/>
              </a:rPr>
              <a:t>Cálculo de la velocidad del lanzamiento</a:t>
            </a:r>
            <a:endParaRPr lang="x-none" alt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en-US" smtClean="0"/>
              <a:t>46</a:t>
            </a:fld>
            <a:endParaRPr lang="en-US"/>
          </a:p>
        </p:txBody>
      </p:sp>
      <p:sp>
        <p:nvSpPr>
          <p:cNvPr id="6" name="Text Box 1"/>
          <p:cNvSpPr txBox="1"/>
          <p:nvPr/>
        </p:nvSpPr>
        <p:spPr>
          <a:xfrm>
            <a:off x="7170377" y="1930422"/>
            <a:ext cx="4445448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 algn="l">
              <a:lnSpc>
                <a:spcPct val="150000"/>
              </a:lnSpc>
              <a:buFont typeface="Arial" panose="02080604020202020204" charset="0"/>
              <a:buChar char="•"/>
            </a:pPr>
            <a:r>
              <a:rPr lang="x-none" altLang="en-US" sz="2800" dirty="0">
                <a:effectLst/>
              </a:rPr>
              <a:t>Coordenadas mundo</a:t>
            </a:r>
          </a:p>
          <a:p>
            <a:pPr marL="457200" indent="-457200" algn="l">
              <a:lnSpc>
                <a:spcPct val="150000"/>
              </a:lnSpc>
              <a:buFont typeface="Arial" panose="02080604020202020204" charset="0"/>
              <a:buChar char="•"/>
            </a:pPr>
            <a:r>
              <a:rPr lang="x-none" alt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sym typeface="+mn-ea"/>
              </a:rPr>
              <a:t>Aproximación</a:t>
            </a:r>
          </a:p>
          <a:p>
            <a:pPr marL="457200" indent="-457200" algn="l">
              <a:lnSpc>
                <a:spcPct val="150000"/>
              </a:lnSpc>
              <a:buFont typeface="Arial" panose="02080604020202020204" charset="0"/>
              <a:buChar char="•"/>
            </a:pPr>
            <a:r>
              <a:rPr lang="x-none" altLang="en-US" sz="2800" b="1" spc="-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FF"/>
                  </a:solidFill>
                </a:uFill>
                <a:latin typeface="Arial" panose="02080604020202020204" charset="0"/>
                <a:sym typeface="+mn-ea"/>
              </a:rPr>
              <a:t>Evaluación</a:t>
            </a:r>
            <a:endParaRPr lang="x-none" alt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579" y="1930501"/>
            <a:ext cx="4971415" cy="372856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extShape 1"/>
          <p:cNvSpPr txBox="1"/>
          <p:nvPr/>
        </p:nvSpPr>
        <p:spPr>
          <a:xfrm>
            <a:off x="609479" y="399024"/>
            <a:ext cx="10972440" cy="11426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ea typeface="SimSun" charset="-122"/>
              </a:rPr>
              <a:t>Objetivos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99" name="TextShape 2"/>
          <p:cNvSpPr txBox="1"/>
          <p:nvPr/>
        </p:nvSpPr>
        <p:spPr>
          <a:xfrm>
            <a:off x="1821196" y="1541664"/>
            <a:ext cx="8549005" cy="4525645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marL="342900" indent="-342900">
              <a:lnSpc>
                <a:spcPct val="150000"/>
              </a:lnSpc>
              <a:buClr>
                <a:srgbClr val="000000"/>
              </a:buClr>
              <a:buFont typeface="Arial" panose="02080604020202020204" charset="0"/>
              <a:buChar char="•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ea typeface="SimSun" charset="-122"/>
              </a:rPr>
              <a:t>Análisis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ea typeface="SimSun" charset="-122"/>
              </a:rPr>
              <a:t> de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ea typeface="SimSun" charset="-122"/>
              </a:rPr>
              <a:t>sistemas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ea typeface="SimSun" charset="-122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ea typeface="SimSun" charset="-122"/>
              </a:rPr>
              <a:t>existentes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  <a:p>
            <a:pPr marL="342900" indent="-342900">
              <a:lnSpc>
                <a:spcPct val="150000"/>
              </a:lnSpc>
              <a:buClr>
                <a:srgbClr val="000000"/>
              </a:buClr>
              <a:buFont typeface="Arial" panose="02080604020202020204" charset="0"/>
              <a:buChar char="•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ea typeface="SimSun" charset="-122"/>
              </a:rPr>
              <a:t>Propuesta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ea typeface="SimSun" charset="-122"/>
              </a:rPr>
              <a:t> de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ea typeface="SimSun" charset="-122"/>
              </a:rPr>
              <a:t>sistema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  <a:p>
            <a:pPr marL="342900" indent="-342900">
              <a:lnSpc>
                <a:spcPct val="150000"/>
              </a:lnSpc>
              <a:buClr>
                <a:srgbClr val="000000"/>
              </a:buClr>
              <a:buFont typeface="Arial" panose="02080604020202020204" charset="0"/>
              <a:buChar char="•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ea typeface="SimSun" charset="-122"/>
              </a:rPr>
              <a:t>Determinar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ea typeface="SimSun" charset="-122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ea typeface="SimSun" charset="-122"/>
              </a:rPr>
              <a:t>posición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ea typeface="SimSun" charset="-122"/>
              </a:rPr>
              <a:t> del Home Plate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  <a:p>
            <a:pPr marL="342900" indent="-342900">
              <a:lnSpc>
                <a:spcPct val="150000"/>
              </a:lnSpc>
              <a:buClr>
                <a:srgbClr val="000000"/>
              </a:buClr>
              <a:buFont typeface="Arial" panose="02080604020202020204" charset="0"/>
              <a:buChar char="•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ea typeface="SimSun" charset="-122"/>
              </a:rPr>
              <a:t>Determinar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ea typeface="SimSun" charset="-122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ea typeface="SimSun" charset="-122"/>
              </a:rPr>
              <a:t>posición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ea typeface="SimSun" charset="-122"/>
              </a:rPr>
              <a:t> de la pelota.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  <a:p>
            <a:pPr marL="342900" indent="-342900">
              <a:lnSpc>
                <a:spcPct val="150000"/>
              </a:lnSpc>
              <a:buClr>
                <a:srgbClr val="000000"/>
              </a:buClr>
              <a:buFont typeface="Arial" panose="02080604020202020204" charset="0"/>
              <a:buChar char="•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ea typeface="SimSun" charset="-122"/>
              </a:rPr>
              <a:t>Aproximar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ea typeface="SimSun" charset="-122"/>
              </a:rPr>
              <a:t> la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ea typeface="SimSun" charset="-122"/>
              </a:rPr>
              <a:t>trayectoria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ea typeface="SimSun" charset="-122"/>
              </a:rPr>
              <a:t> de la pelota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  <a:p>
            <a:pPr marL="342900" indent="-342900">
              <a:lnSpc>
                <a:spcPct val="150000"/>
              </a:lnSpc>
              <a:buClr>
                <a:srgbClr val="000000"/>
              </a:buClr>
              <a:buFont typeface="Arial" panose="02080604020202020204" charset="0"/>
              <a:buChar char="•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ea typeface="SimSun" charset="-122"/>
              </a:rPr>
              <a:t>Caracterizar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ea typeface="SimSun" charset="-122"/>
              </a:rPr>
              <a:t> el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ea typeface="SimSun" charset="-122"/>
              </a:rPr>
              <a:t>lanzamiento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en-US" smtClean="0"/>
              <a:t>5</a:t>
            </a:fld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TextShape 1"/>
          <p:cNvSpPr txBox="1"/>
          <p:nvPr/>
        </p:nvSpPr>
        <p:spPr>
          <a:xfrm>
            <a:off x="609479" y="399024"/>
            <a:ext cx="10972440" cy="11426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ea typeface="SimSun" charset="-122"/>
              </a:rPr>
              <a:t>Descripción</a:t>
            </a:r>
            <a:r>
              <a:rPr lang="en-US" sz="4400" b="0" strike="noStrike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ea typeface="SimSun" charset="-122"/>
              </a:rPr>
              <a:t> del </a:t>
            </a:r>
            <a:r>
              <a:rPr lang="en-US" sz="4400" b="0" strike="noStrike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ea typeface="SimSun" charset="-122"/>
              </a:rPr>
              <a:t>sistema</a:t>
            </a:r>
            <a:r>
              <a:rPr lang="en-US" sz="4400" b="0" strike="noStrike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ea typeface="SimSun" charset="-122"/>
              </a:rPr>
              <a:t>
</a:t>
            </a:r>
            <a:r>
              <a:rPr lang="en-US" sz="2800" b="0" strike="noStrike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ea typeface="SimSun" charset="-122"/>
              </a:rPr>
              <a:t>Posición</a:t>
            </a:r>
            <a:r>
              <a:rPr lang="en-US" sz="2800" b="0" strike="noStrike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ea typeface="SimSun" charset="-122"/>
              </a:rPr>
              <a:t> de la </a:t>
            </a:r>
            <a:r>
              <a:rPr lang="en-US" sz="2800" b="0" strike="noStrike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ea typeface="SimSun" charset="-122"/>
              </a:rPr>
              <a:t>cámara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pic>
        <p:nvPicPr>
          <p:cNvPr id="101" name="Content Placeholder 6"/>
          <p:cNvPicPr/>
          <p:nvPr/>
        </p:nvPicPr>
        <p:blipFill>
          <a:blip r:embed="rId3"/>
          <a:stretch>
            <a:fillRect/>
          </a:stretch>
        </p:blipFill>
        <p:spPr>
          <a:xfrm>
            <a:off x="2158064" y="1754225"/>
            <a:ext cx="2250440" cy="3264408"/>
          </a:xfrm>
          <a:prstGeom prst="rect">
            <a:avLst/>
          </a:prstGeom>
          <a:ln>
            <a:noFill/>
          </a:ln>
        </p:spPr>
      </p:pic>
      <p:pic>
        <p:nvPicPr>
          <p:cNvPr id="102" name="Picture 7"/>
          <p:cNvPicPr/>
          <p:nvPr/>
        </p:nvPicPr>
        <p:blipFill>
          <a:blip r:embed="rId4"/>
          <a:stretch>
            <a:fillRect/>
          </a:stretch>
        </p:blipFill>
        <p:spPr>
          <a:xfrm>
            <a:off x="4971749" y="1754098"/>
            <a:ext cx="2247900" cy="3264535"/>
          </a:xfrm>
          <a:prstGeom prst="rect">
            <a:avLst/>
          </a:prstGeom>
          <a:ln>
            <a:noFill/>
          </a:ln>
        </p:spPr>
      </p:pic>
      <p:sp>
        <p:nvSpPr>
          <p:cNvPr id="103" name="CustomShape 2"/>
          <p:cNvSpPr/>
          <p:nvPr/>
        </p:nvSpPr>
        <p:spPr>
          <a:xfrm>
            <a:off x="2525675" y="5231194"/>
            <a:ext cx="1515217" cy="531495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ea typeface="SimSun" charset="-122"/>
              </a:rPr>
              <a:t>Posición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104" name="CustomShape 3"/>
          <p:cNvSpPr/>
          <p:nvPr/>
        </p:nvSpPr>
        <p:spPr>
          <a:xfrm>
            <a:off x="5629488" y="5231067"/>
            <a:ext cx="932422" cy="51689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ea typeface="SimSun" charset="-122"/>
              </a:rPr>
              <a:t>Vista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106" name="TextShape 2"/>
          <p:cNvSpPr txBox="1"/>
          <p:nvPr/>
        </p:nvSpPr>
        <p:spPr>
          <a:xfrm>
            <a:off x="7782894" y="1754098"/>
            <a:ext cx="3768725" cy="2030095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marL="457200" indent="-457200">
              <a:lnSpc>
                <a:spcPct val="150000"/>
              </a:lnSpc>
              <a:buClr>
                <a:srgbClr val="000000"/>
              </a:buClr>
              <a:buFont typeface="Arial" panose="02080604020202020204" charset="0"/>
              <a:buChar char="•"/>
            </a:pP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ea typeface="SimSun" charset="-122"/>
                <a:sym typeface="+mn-ea"/>
              </a:rPr>
              <a:t>Campo de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ea typeface="SimSun" charset="-122"/>
                <a:sym typeface="+mn-ea"/>
              </a:rPr>
              <a:t>visión</a:t>
            </a:r>
            <a:endParaRPr lang="en-US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  <a:ea typeface="SimSun" charset="-122"/>
              <a:sym typeface="+mn-ea"/>
            </a:endParaRPr>
          </a:p>
          <a:p>
            <a:pPr marL="457200" indent="-457200">
              <a:lnSpc>
                <a:spcPct val="150000"/>
              </a:lnSpc>
              <a:buClr>
                <a:srgbClr val="000000"/>
              </a:buClr>
              <a:buFont typeface="Arial" panose="02080604020202020204" charset="0"/>
              <a:buChar char="•"/>
            </a:pPr>
            <a:r>
              <a:rPr lang="x-none" altLang="en-US" sz="2800" i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ea typeface="SimSun" charset="-122"/>
                <a:sym typeface="+mn-ea"/>
              </a:rPr>
              <a:t>fps</a:t>
            </a:r>
            <a:endParaRPr lang="x-none" altLang="en-US" sz="2800" b="0" i="1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  <a:ea typeface="SimSun" charset="-122"/>
              <a:sym typeface="+mn-ea"/>
            </a:endParaRPr>
          </a:p>
          <a:p>
            <a:pPr marL="457200" indent="-457200">
              <a:lnSpc>
                <a:spcPct val="150000"/>
              </a:lnSpc>
              <a:buClr>
                <a:srgbClr val="000000"/>
              </a:buClr>
              <a:buFont typeface="Arial" panose="02080604020202020204" charset="0"/>
              <a:buChar char="•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ea typeface="SimSun" charset="-122"/>
              </a:rPr>
              <a:t>Resolución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en-US" smtClean="0"/>
              <a:t>6</a:t>
            </a:fld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TextShape 1"/>
          <p:cNvSpPr txBox="1"/>
          <p:nvPr/>
        </p:nvSpPr>
        <p:spPr>
          <a:xfrm>
            <a:off x="531812" y="399024"/>
            <a:ext cx="10972440" cy="11426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ea typeface="SimSun" charset="-122"/>
              </a:rPr>
              <a:t>Descripción</a:t>
            </a:r>
            <a:r>
              <a:rPr lang="en-US" sz="4400" b="0" strike="noStrike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ea typeface="SimSun" charset="-122"/>
              </a:rPr>
              <a:t> del </a:t>
            </a:r>
            <a:r>
              <a:rPr lang="en-US" sz="4400" b="0" strike="noStrike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ea typeface="SimSun" charset="-122"/>
              </a:rPr>
              <a:t>sistema</a:t>
            </a:r>
            <a:r>
              <a:rPr lang="en-US" sz="4400" b="0" strike="noStrike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ea typeface="SimSun" charset="-122"/>
              </a:rPr>
              <a:t>
</a:t>
            </a:r>
            <a:r>
              <a:rPr lang="en-US" sz="2800" b="0" strike="noStrike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ea typeface="SimSun" charset="-122"/>
              </a:rPr>
              <a:t>Cámara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pic>
        <p:nvPicPr>
          <p:cNvPr id="108" name="Content Placeholder 3"/>
          <p:cNvPicPr/>
          <p:nvPr/>
        </p:nvPicPr>
        <p:blipFill>
          <a:blip r:embed="rId3"/>
          <a:stretch>
            <a:fillRect/>
          </a:stretch>
        </p:blipFill>
        <p:spPr>
          <a:xfrm>
            <a:off x="2712203" y="2051050"/>
            <a:ext cx="2989924" cy="3335020"/>
          </a:xfrm>
          <a:prstGeom prst="rect">
            <a:avLst/>
          </a:prstGeom>
          <a:ln>
            <a:noFill/>
          </a:ln>
        </p:spPr>
      </p:pic>
      <p:sp>
        <p:nvSpPr>
          <p:cNvPr id="110" name="CustomShape 3"/>
          <p:cNvSpPr/>
          <p:nvPr/>
        </p:nvSpPr>
        <p:spPr>
          <a:xfrm>
            <a:off x="1754722" y="5502910"/>
            <a:ext cx="4904885" cy="51689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ea typeface="SimSun" charset="-122"/>
              </a:rPr>
              <a:t>Cámara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ea typeface="SimSun" charset="-122"/>
              </a:rPr>
              <a:t> Sony PlayStation Eye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3" name="CustomShape 2"/>
          <p:cNvSpPr/>
          <p:nvPr/>
        </p:nvSpPr>
        <p:spPr>
          <a:xfrm>
            <a:off x="6791325" y="2051050"/>
            <a:ext cx="3289935" cy="256413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 marL="457200" indent="-456565">
              <a:lnSpc>
                <a:spcPct val="150000"/>
              </a:lnSpc>
              <a:buClr>
                <a:srgbClr val="000000"/>
              </a:buClr>
              <a:buFont typeface="Arial" panose="02080604020202020204" charset="0"/>
              <a:buChar char="•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ea typeface="SimSun" charset="-122"/>
              </a:rPr>
              <a:t>Resolución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  <a:p>
            <a:pPr marL="457200" indent="-456565">
              <a:lnSpc>
                <a:spcPct val="150000"/>
              </a:lnSpc>
              <a:buClr>
                <a:srgbClr val="000000"/>
              </a:buClr>
              <a:buFont typeface="Arial" panose="02080604020202020204" charset="0"/>
              <a:buChar char="•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ea typeface="SimSun" charset="-122"/>
              </a:rPr>
              <a:t>Campo de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ea typeface="SimSun" charset="-122"/>
              </a:rPr>
              <a:t>visión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  <a:p>
            <a:pPr marL="457200" indent="-456565">
              <a:lnSpc>
                <a:spcPct val="150000"/>
              </a:lnSpc>
              <a:buClr>
                <a:srgbClr val="000000"/>
              </a:buClr>
              <a:buFont typeface="Arial" panose="02080604020202020204" charset="0"/>
              <a:buChar char="•"/>
            </a:pPr>
            <a:r>
              <a:rPr lang="en-US" sz="2800" b="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ea typeface="SimSun" charset="-122"/>
              </a:rPr>
              <a:t>fps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  <a:p>
            <a:pPr marL="457200" indent="-456565">
              <a:lnSpc>
                <a:spcPct val="150000"/>
              </a:lnSpc>
              <a:buClr>
                <a:srgbClr val="000000"/>
              </a:buClr>
              <a:buFont typeface="Arial" panose="02080604020202020204" charset="0"/>
              <a:buChar char="•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ea typeface="SimSun" charset="-122"/>
              </a:rPr>
              <a:t>Precio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en-US" smtClean="0"/>
              <a:t>7</a:t>
            </a:fld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TextShape 1"/>
          <p:cNvSpPr txBox="1"/>
          <p:nvPr/>
        </p:nvSpPr>
        <p:spPr>
          <a:xfrm>
            <a:off x="609480" y="399024"/>
            <a:ext cx="10972440" cy="11426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ea typeface="SimSun" charset="-122"/>
              </a:rPr>
              <a:t>Calibración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pic>
        <p:nvPicPr>
          <p:cNvPr id="116" name="Picture 3"/>
          <p:cNvPicPr/>
          <p:nvPr/>
        </p:nvPicPr>
        <p:blipFill>
          <a:blip r:embed="rId3"/>
          <a:stretch>
            <a:fillRect/>
          </a:stretch>
        </p:blipFill>
        <p:spPr>
          <a:xfrm>
            <a:off x="2970317" y="1719679"/>
            <a:ext cx="6250765" cy="3650626"/>
          </a:xfrm>
          <a:prstGeom prst="rect">
            <a:avLst/>
          </a:prstGeom>
          <a:ln>
            <a:noFill/>
          </a:ln>
        </p:spPr>
      </p:pic>
      <p:sp>
        <p:nvSpPr>
          <p:cNvPr id="117" name="CustomShape 2"/>
          <p:cNvSpPr/>
          <p:nvPr/>
        </p:nvSpPr>
        <p:spPr>
          <a:xfrm>
            <a:off x="4778279" y="5548320"/>
            <a:ext cx="2634840" cy="5169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ea typeface="SimSun" charset="-122"/>
              </a:rPr>
              <a:t>Modelo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ea typeface="SimSun" charset="-122"/>
              </a:rPr>
              <a:t> Pinhole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en-US" smtClean="0"/>
              <a:t>8</a:t>
            </a:fld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TextShape 1"/>
          <p:cNvSpPr txBox="1"/>
          <p:nvPr/>
        </p:nvSpPr>
        <p:spPr>
          <a:xfrm>
            <a:off x="609480" y="399024"/>
            <a:ext cx="10972440" cy="11426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ea typeface="SimSun" charset="-122"/>
              </a:rPr>
              <a:t>Calibración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pic>
        <p:nvPicPr>
          <p:cNvPr id="119" name="Content Placeholder 6"/>
          <p:cNvPicPr/>
          <p:nvPr/>
        </p:nvPicPr>
        <p:blipFill>
          <a:blip r:embed="rId3"/>
          <a:stretch>
            <a:fillRect/>
          </a:stretch>
        </p:blipFill>
        <p:spPr>
          <a:xfrm>
            <a:off x="2441575" y="1694757"/>
            <a:ext cx="2932430" cy="2019300"/>
          </a:xfrm>
          <a:prstGeom prst="rect">
            <a:avLst/>
          </a:prstGeom>
          <a:ln>
            <a:noFill/>
          </a:ln>
        </p:spPr>
      </p:pic>
      <p:pic>
        <p:nvPicPr>
          <p:cNvPr id="120" name="Picture 7"/>
          <p:cNvPicPr/>
          <p:nvPr/>
        </p:nvPicPr>
        <p:blipFill>
          <a:blip r:embed="rId4"/>
          <a:stretch>
            <a:fillRect/>
          </a:stretch>
        </p:blipFill>
        <p:spPr>
          <a:xfrm>
            <a:off x="2441575" y="3867150"/>
            <a:ext cx="2911475" cy="2004060"/>
          </a:xfrm>
          <a:prstGeom prst="rect">
            <a:avLst/>
          </a:prstGeom>
          <a:ln>
            <a:noFill/>
          </a:ln>
        </p:spPr>
      </p:pic>
      <p:sp>
        <p:nvSpPr>
          <p:cNvPr id="121" name="CustomShape 2"/>
          <p:cNvSpPr/>
          <p:nvPr/>
        </p:nvSpPr>
        <p:spPr>
          <a:xfrm>
            <a:off x="6095700" y="1694757"/>
            <a:ext cx="3945240" cy="2340244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 marL="457200" indent="-456565">
              <a:lnSpc>
                <a:spcPct val="180000"/>
              </a:lnSpc>
              <a:buClr>
                <a:srgbClr val="000000"/>
              </a:buClr>
              <a:buFont typeface="Arial" panose="02080604020202020204" charset="0"/>
              <a:buChar char="•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ea typeface="SimSun" charset="-122"/>
              </a:rPr>
              <a:t>Distorción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ea typeface="SimSun" charset="-122"/>
              </a:rPr>
              <a:t> radial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  <a:p>
            <a:pPr marL="457200" indent="-456565">
              <a:lnSpc>
                <a:spcPct val="180000"/>
              </a:lnSpc>
              <a:buClr>
                <a:srgbClr val="000000"/>
              </a:buClr>
              <a:buFont typeface="Arial" panose="02080604020202020204" charset="0"/>
              <a:buChar char="•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ea typeface="SimSun" charset="-122"/>
              </a:rPr>
              <a:t>Distorción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ea typeface="SimSun" charset="-122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ea typeface="SimSun" charset="-122"/>
              </a:rPr>
              <a:t>tangencial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  <a:p>
            <a:pPr marL="457200" indent="-456565">
              <a:lnSpc>
                <a:spcPct val="180000"/>
              </a:lnSpc>
              <a:buClr>
                <a:srgbClr val="000000"/>
              </a:buClr>
              <a:buFont typeface="Arial" panose="02080604020202020204" charset="0"/>
              <a:buChar char="•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ea typeface="SimSun" charset="-122"/>
              </a:rPr>
              <a:t>Fuera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ea typeface="SimSun" charset="-122"/>
              </a:rPr>
              <a:t> de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80604020202020204" charset="0"/>
                <a:ea typeface="SimSun" charset="-122"/>
              </a:rPr>
              <a:t>linea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8060402020202020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en-US" smtClean="0"/>
              <a:t>9</a:t>
            </a:fld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133</TotalTime>
  <Words>1414</Words>
  <Application>Microsoft Office PowerPoint</Application>
  <PresentationFormat>Widescreen</PresentationFormat>
  <Paragraphs>383</Paragraphs>
  <Slides>46</Slides>
  <Notes>46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3" baseType="lpstr">
      <vt:lpstr>SimSun</vt:lpstr>
      <vt:lpstr>Arial</vt:lpstr>
      <vt:lpstr>Century Gothic</vt:lpstr>
      <vt:lpstr>DejaVu Sans</vt:lpstr>
      <vt:lpstr>Times New Roman</vt:lpstr>
      <vt:lpstr>Wingdings 3</vt:lpstr>
      <vt:lpstr>Wisp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Sistema de detección y caracterización de lanzamientos de un pitcher de béisbol utilizando una cámara PlayStation Eye.</dc:title>
  <dc:creator>javier</dc:creator>
  <cp:lastModifiedBy>Javier Puebla</cp:lastModifiedBy>
  <cp:revision>372</cp:revision>
  <dcterms:created xsi:type="dcterms:W3CDTF">2018-06-16T04:17:14Z</dcterms:created>
  <dcterms:modified xsi:type="dcterms:W3CDTF">2018-06-18T03:22:28Z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KSOProductBuildVer">
    <vt:lpwstr>1033-10.1.0.5503</vt:lpwstr>
  </property>
  <property fmtid="{D5CDD505-2E9C-101B-9397-08002B2CF9AE}" pid="6" name="LinksUpToDate">
    <vt:bool>false</vt:bool>
  </property>
  <property fmtid="{D5CDD505-2E9C-101B-9397-08002B2CF9AE}" pid="7" name="MMClips">
    <vt:i4>0</vt:i4>
  </property>
  <property fmtid="{D5CDD505-2E9C-101B-9397-08002B2CF9AE}" pid="8" name="Notes">
    <vt:i4>0</vt:i4>
  </property>
  <property fmtid="{D5CDD505-2E9C-101B-9397-08002B2CF9AE}" pid="9" name="PresentationFormat">
    <vt:lpwstr>Widescreen</vt:lpwstr>
  </property>
  <property fmtid="{D5CDD505-2E9C-101B-9397-08002B2CF9AE}" pid="10" name="ScaleCrop">
    <vt:bool>false</vt:bool>
  </property>
  <property fmtid="{D5CDD505-2E9C-101B-9397-08002B2CF9AE}" pid="11" name="ShareDoc">
    <vt:bool>false</vt:bool>
  </property>
  <property fmtid="{D5CDD505-2E9C-101B-9397-08002B2CF9AE}" pid="12" name="Slides">
    <vt:i4>22</vt:i4>
  </property>
</Properties>
</file>